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743" r:id="rId5"/>
    <p:sldMasterId id="2147483760" r:id="rId6"/>
    <p:sldMasterId id="2147483774" r:id="rId7"/>
  </p:sldMasterIdLst>
  <p:notesMasterIdLst>
    <p:notesMasterId r:id="rId17"/>
  </p:notesMasterIdLst>
  <p:handoutMasterIdLst>
    <p:handoutMasterId r:id="rId18"/>
  </p:handoutMasterIdLst>
  <p:sldIdLst>
    <p:sldId id="3468" r:id="rId8"/>
    <p:sldId id="3769" r:id="rId9"/>
    <p:sldId id="3628" r:id="rId10"/>
    <p:sldId id="3619" r:id="rId11"/>
    <p:sldId id="3464" r:id="rId12"/>
    <p:sldId id="3772" r:id="rId13"/>
    <p:sldId id="3625" r:id="rId14"/>
    <p:sldId id="3771" r:id="rId15"/>
    <p:sldId id="371" r:id="rId16"/>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sberry, Jamie" initials="RJ" lastIdx="2" clrIdx="0">
    <p:extLst>
      <p:ext uri="{19B8F6BF-5375-455C-9EA6-DF929625EA0E}">
        <p15:presenceInfo xmlns:p15="http://schemas.microsoft.com/office/powerpoint/2012/main" userId="S-1-5-21-1401067398-1016263951-2303187095-3266" providerId="AD"/>
      </p:ext>
    </p:extLst>
  </p:cmAuthor>
  <p:cmAuthor id="2" name="Page, Justine" initials="PJ" lastIdx="2" clrIdx="1">
    <p:extLst>
      <p:ext uri="{19B8F6BF-5375-455C-9EA6-DF929625EA0E}">
        <p15:presenceInfo xmlns:p15="http://schemas.microsoft.com/office/powerpoint/2012/main" userId="S-1-5-21-1401067398-1016263951-2303187095-1561" providerId="AD"/>
      </p:ext>
    </p:extLst>
  </p:cmAuthor>
  <p:cmAuthor id="3" name="Mullen, Christina" initials="MC" lastIdx="10" clrIdx="2">
    <p:extLst>
      <p:ext uri="{19B8F6BF-5375-455C-9EA6-DF929625EA0E}">
        <p15:presenceInfo xmlns:p15="http://schemas.microsoft.com/office/powerpoint/2012/main" userId="S::Christina.Mullen@tivityhealth.com::240bb369-168a-4b99-b30e-61addd193b32" providerId="AD"/>
      </p:ext>
    </p:extLst>
  </p:cmAuthor>
  <p:cmAuthor id="4" name="Courmier, Jana" initials="CJ" lastIdx="3" clrIdx="3">
    <p:extLst>
      <p:ext uri="{19B8F6BF-5375-455C-9EA6-DF929625EA0E}">
        <p15:presenceInfo xmlns:p15="http://schemas.microsoft.com/office/powerpoint/2012/main" userId="S::Jana.Courmier@TivityHealth.com::f93f9fae-9e76-45f0-a142-0d53c22b5da2" providerId="AD"/>
      </p:ext>
    </p:extLst>
  </p:cmAuthor>
  <p:cmAuthor id="5" name="Susan" initials="S" lastIdx="14" clrIdx="4">
    <p:extLst>
      <p:ext uri="{19B8F6BF-5375-455C-9EA6-DF929625EA0E}">
        <p15:presenceInfo xmlns:p15="http://schemas.microsoft.com/office/powerpoint/2012/main" userId="S::Susan.George@tivityhealth.com::c08d17ab-e8b1-4f36-93da-7a908d1e5e22" providerId="AD"/>
      </p:ext>
    </p:extLst>
  </p:cmAuthor>
  <p:cmAuthor id="6" name="Garrett, Kimberly" initials="GK" lastIdx="6" clrIdx="5">
    <p:extLst>
      <p:ext uri="{19B8F6BF-5375-455C-9EA6-DF929625EA0E}">
        <p15:presenceInfo xmlns:p15="http://schemas.microsoft.com/office/powerpoint/2012/main" userId="S::Kim.Garrett@TivityHealth.com::2e58855a-f81c-49de-a4e4-c7221a6800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9D7"/>
    <a:srgbClr val="FFFFFF"/>
    <a:srgbClr val="A7A7A6"/>
    <a:srgbClr val="035B9E"/>
    <a:srgbClr val="D7D7D7"/>
    <a:srgbClr val="F2F7F5"/>
    <a:srgbClr val="EFF0F0"/>
    <a:srgbClr val="E6E8EA"/>
    <a:srgbClr val="E9E9E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D8DE98-8EF3-46F0-8C4F-B6C97D2059F2}" v="1" dt="2022-10-11T17:26:18.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04" autoAdjust="0"/>
    <p:restoredTop sz="90482" autoAdjust="0"/>
  </p:normalViewPr>
  <p:slideViewPr>
    <p:cSldViewPr snapToGrid="0">
      <p:cViewPr varScale="1">
        <p:scale>
          <a:sx n="103" d="100"/>
          <a:sy n="103" d="100"/>
        </p:scale>
        <p:origin x="924" y="1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Calibri Light"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0E6975-8ACF-9046-8654-2E9FD08BA132}" type="datetimeFigureOut">
              <a:rPr lang="en-US" smtClean="0">
                <a:latin typeface="Calibri Light" charset="0"/>
              </a:rPr>
              <a:t>10/11/2022</a:t>
            </a:fld>
            <a:endParaRPr lang="en-US">
              <a:latin typeface="Calibri Light"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Calibri Light"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E988F-104F-FC4B-BA7E-404E714B8A11}" type="slidenum">
              <a:rPr lang="en-US" smtClean="0">
                <a:latin typeface="Calibri Light" charset="0"/>
              </a:rPr>
              <a:t>‹#›</a:t>
            </a:fld>
            <a:endParaRPr lang="en-US">
              <a:latin typeface="Calibri Light" charset="0"/>
            </a:endParaRPr>
          </a:p>
        </p:txBody>
      </p:sp>
    </p:spTree>
    <p:extLst>
      <p:ext uri="{BB962C8B-B14F-4D97-AF65-F5344CB8AC3E}">
        <p14:creationId xmlns:p14="http://schemas.microsoft.com/office/powerpoint/2010/main" val="1872098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Light"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Light" charset="0"/>
              </a:defRPr>
            </a:lvl1pPr>
          </a:lstStyle>
          <a:p>
            <a:fld id="{B2C0BBBA-5136-5C40-9BE3-2BC3564FD02D}" type="datetimeFigureOut">
              <a:rPr lang="en-US" smtClean="0"/>
              <a:pPr/>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Light"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Light" charset="0"/>
              </a:defRPr>
            </a:lvl1pPr>
          </a:lstStyle>
          <a:p>
            <a:fld id="{0A8D6B8D-BA1E-B647-83D5-A1710A90E876}" type="slidenum">
              <a:rPr lang="en-US" smtClean="0"/>
              <a:pPr/>
              <a:t>‹#›</a:t>
            </a:fld>
            <a:endParaRPr lang="en-US"/>
          </a:p>
        </p:txBody>
      </p:sp>
    </p:spTree>
    <p:extLst>
      <p:ext uri="{BB962C8B-B14F-4D97-AF65-F5344CB8AC3E}">
        <p14:creationId xmlns:p14="http://schemas.microsoft.com/office/powerpoint/2010/main" val="481555195"/>
      </p:ext>
    </p:extLst>
  </p:cSld>
  <p:clrMap bg1="lt1" tx1="dk1" bg2="lt2" tx2="dk2" accent1="accent1" accent2="accent2" accent3="accent3" accent4="accent4" accent5="accent5" accent6="accent6" hlink="hlink" folHlink="folHlink"/>
  <p:notesStyle>
    <a:lvl1pPr marL="0" algn="l" defTabSz="914377" rtl="0" eaLnBrk="1" latinLnBrk="0" hangingPunct="1">
      <a:defRPr sz="1200" b="0" i="0" kern="1200">
        <a:solidFill>
          <a:schemeClr val="tx1"/>
        </a:solidFill>
        <a:latin typeface="Calibri Light" charset="0"/>
        <a:ea typeface="+mn-ea"/>
        <a:cs typeface="+mn-cs"/>
      </a:defRPr>
    </a:lvl1pPr>
    <a:lvl2pPr marL="457189" algn="l" defTabSz="914377" rtl="0" eaLnBrk="1" latinLnBrk="0" hangingPunct="1">
      <a:defRPr sz="1200" b="0" i="0" kern="1200">
        <a:solidFill>
          <a:schemeClr val="tx1"/>
        </a:solidFill>
        <a:latin typeface="Calibri Light" charset="0"/>
        <a:ea typeface="+mn-ea"/>
        <a:cs typeface="+mn-cs"/>
      </a:defRPr>
    </a:lvl2pPr>
    <a:lvl3pPr marL="914377" algn="l" defTabSz="914377" rtl="0" eaLnBrk="1" latinLnBrk="0" hangingPunct="1">
      <a:defRPr sz="1200" b="0" i="0" kern="1200">
        <a:solidFill>
          <a:schemeClr val="tx1"/>
        </a:solidFill>
        <a:latin typeface="Calibri Light" charset="0"/>
        <a:ea typeface="+mn-ea"/>
        <a:cs typeface="+mn-cs"/>
      </a:defRPr>
    </a:lvl3pPr>
    <a:lvl4pPr marL="1371566" algn="l" defTabSz="914377" rtl="0" eaLnBrk="1" latinLnBrk="0" hangingPunct="1">
      <a:defRPr sz="1200" b="0" i="0" kern="1200">
        <a:solidFill>
          <a:schemeClr val="tx1"/>
        </a:solidFill>
        <a:latin typeface="Calibri Light" charset="0"/>
        <a:ea typeface="+mn-ea"/>
        <a:cs typeface="+mn-cs"/>
      </a:defRPr>
    </a:lvl4pPr>
    <a:lvl5pPr marL="1828754" algn="l" defTabSz="914377" rtl="0" eaLnBrk="1" latinLnBrk="0" hangingPunct="1">
      <a:defRPr sz="1200" b="0" i="0" kern="1200">
        <a:solidFill>
          <a:schemeClr val="tx1"/>
        </a:solidFill>
        <a:latin typeface="Calibri Light"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SilverSneakers the nation’s leading exercise program designed exclusively for you and available at no </a:t>
            </a:r>
            <a:r>
              <a:rPr lang="en-US" b="1" dirty="0"/>
              <a:t>additional</a:t>
            </a:r>
            <a:r>
              <a:rPr lang="en-US" dirty="0"/>
              <a:t> cost. </a:t>
            </a:r>
          </a:p>
        </p:txBody>
      </p:sp>
      <p:sp>
        <p:nvSpPr>
          <p:cNvPr id="4" name="Slide Number Placeholder 3"/>
          <p:cNvSpPr>
            <a:spLocks noGrp="1"/>
          </p:cNvSpPr>
          <p:nvPr>
            <p:ph type="sldNum" sz="quarter" idx="5"/>
          </p:nvPr>
        </p:nvSpPr>
        <p:spPr/>
        <p:txBody>
          <a:bodyPr/>
          <a:lstStyle/>
          <a:p>
            <a:fld id="{0A8D6B8D-BA1E-B647-83D5-A1710A90E876}" type="slidenum">
              <a:rPr lang="en-US" smtClean="0"/>
              <a:pPr/>
              <a:t>1</a:t>
            </a:fld>
            <a:endParaRPr lang="en-US"/>
          </a:p>
        </p:txBody>
      </p:sp>
    </p:spTree>
    <p:extLst>
      <p:ext uri="{BB962C8B-B14F-4D97-AF65-F5344CB8AC3E}">
        <p14:creationId xmlns:p14="http://schemas.microsoft.com/office/powerpoint/2010/main" val="397549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713740-3C27-4FBE-82BA-E9100B236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65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new to exercise? No Problem! There are hundreds on programs on SilverSneakers.com designed for every fitness level from beginner to advanced and special needs. Each class description will provide an overview of the class content.  In fact, many classes can be done with assisted devices or a chair for added balance. </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Are  you an exercise enthusiast?  Don’t worry, we have Live and OnDemand classes and programs for you, too.</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r>
              <a:rPr lang="en-US" dirty="0"/>
              <a:t>What’s even more exciting is that all the programs are available on the GO with SilverSneakers Go app found in the Google Play and Apple App Store. </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4</a:t>
            </a:fld>
            <a:endParaRPr lang="en-US"/>
          </a:p>
        </p:txBody>
      </p:sp>
    </p:spTree>
    <p:extLst>
      <p:ext uri="{BB962C8B-B14F-4D97-AF65-F5344CB8AC3E}">
        <p14:creationId xmlns:p14="http://schemas.microsoft.com/office/powerpoint/2010/main" val="394993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on SilverSneakers.com, don’t forget to check out the volumes of information through OnDemand educational videos, programs on balance and fall prevention, and our incredible resources to help relax and manage stress.   SilverSneakers is more than just a membership. It’s a place become healthy physically, emotionally and socially.</a:t>
            </a:r>
          </a:p>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5</a:t>
            </a:fld>
            <a:endParaRPr lang="en-US" dirty="0"/>
          </a:p>
        </p:txBody>
      </p:sp>
    </p:spTree>
    <p:extLst>
      <p:ext uri="{BB962C8B-B14F-4D97-AF65-F5344CB8AC3E}">
        <p14:creationId xmlns:p14="http://schemas.microsoft.com/office/powerpoint/2010/main" val="1849536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Light" charset="0"/>
                <a:ea typeface="+mn-ea"/>
                <a:cs typeface="+mn-cs"/>
              </a:rPr>
              <a:t>Terms and Conditions – Tuition Rewards® are NOT awarded in cash. If all requirements have been met, by submitting the Tuition Rewards, you are guaranteeing that the student will be awarded scholarships, grants, or other awards at least equal to the amount of points submitted. Eligible students include children, grandchildren, and other students in your extended family who have not yet started 11th grade. Tuition Rewards that you earn must be transferred to/allocated to a student prior to August 31st of the year that the student begins 12th grade. A student’s Tuition Rewards must be submitted within 10 days of application to any participating college or university. Students must be admitted to participating colleges based upon standard admissions criteria. All program requirements, including deadlines and procedures, can be found in the Terms of Service at tuitionrewards.com.</a:t>
            </a:r>
            <a:br>
              <a:rPr lang="en-US" sz="1200" b="0" i="0" kern="1200" dirty="0">
                <a:solidFill>
                  <a:schemeClr val="tx1"/>
                </a:solidFill>
                <a:effectLst/>
                <a:latin typeface="Calibri Light" charset="0"/>
                <a:ea typeface="+mn-ea"/>
                <a:cs typeface="+mn-cs"/>
              </a:rPr>
            </a:br>
            <a:br>
              <a:rPr lang="en-US" sz="1200" b="0" i="0" kern="1200" dirty="0">
                <a:solidFill>
                  <a:schemeClr val="tx1"/>
                </a:solidFill>
                <a:effectLst/>
                <a:latin typeface="Calibri Light" charset="0"/>
                <a:ea typeface="+mn-ea"/>
                <a:cs typeface="+mn-cs"/>
              </a:rPr>
            </a:br>
            <a:r>
              <a:rPr lang="en-US" sz="1200" b="0" i="0" kern="1200" dirty="0">
                <a:solidFill>
                  <a:schemeClr val="tx1"/>
                </a:solidFill>
                <a:effectLst/>
                <a:latin typeface="Calibri Light" charset="0"/>
                <a:ea typeface="+mn-ea"/>
                <a:cs typeface="+mn-cs"/>
              </a:rPr>
              <a:t>Tuition Rewards points take 60 days to be reflected in your account once your monthly visit requirement is met. You will receive 1,000 points immediately upon registering for your Tuition Rewards accounts. For the month you meet the requirement to visit a participating location at least seven times you will receive the 250 points for that month after 60 days. This schedule is repeated for every month you meet the seven-visit requirement.</a:t>
            </a:r>
            <a:br>
              <a:rPr lang="en-US" sz="1200" b="0" i="0" kern="1200" dirty="0">
                <a:solidFill>
                  <a:schemeClr val="tx1"/>
                </a:solidFill>
                <a:effectLst/>
                <a:latin typeface="Calibri Light" charset="0"/>
                <a:ea typeface="+mn-ea"/>
                <a:cs typeface="+mn-cs"/>
              </a:rPr>
            </a:br>
            <a:br>
              <a:rPr lang="en-US" sz="1200" b="0" i="0" kern="1200" dirty="0">
                <a:solidFill>
                  <a:schemeClr val="tx1"/>
                </a:solidFill>
                <a:effectLst/>
                <a:latin typeface="Calibri Light" charset="0"/>
                <a:ea typeface="+mn-ea"/>
                <a:cs typeface="+mn-cs"/>
              </a:rPr>
            </a:br>
            <a:r>
              <a:rPr lang="en-US" sz="1200" b="0" i="0" kern="1200" dirty="0">
                <a:solidFill>
                  <a:schemeClr val="tx1"/>
                </a:solidFill>
                <a:effectLst/>
                <a:latin typeface="Calibri Light" charset="0"/>
                <a:ea typeface="+mn-ea"/>
                <a:cs typeface="+mn-cs"/>
              </a:rPr>
              <a:t>The SAGE Scholars Tuition Rewards program is offered and administered by an independent service provider, SAGE Scholars, Inc. SAGE Scholars, Inc. is not owned or operated by Tivity Health, Inc. or its affiliates.</a:t>
            </a:r>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7</a:t>
            </a:fld>
            <a:endParaRPr lang="en-US"/>
          </a:p>
        </p:txBody>
      </p:sp>
    </p:spTree>
    <p:extLst>
      <p:ext uri="{BB962C8B-B14F-4D97-AF65-F5344CB8AC3E}">
        <p14:creationId xmlns:p14="http://schemas.microsoft.com/office/powerpoint/2010/main" val="1222744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Enroll and Active your membership today!</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Once on SilverSneakers.com, sign up on your member portal where you can participate in the LIVE and OnDemand programs. When you are ready to go to the gym you can get your unique SilverSneakers ID number directly from your member portal. Simply write down your number or print it out. Take the number with you to the gym and you’re ready to start getting active.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If you’re using the SilverSneakers GO app, you can screen print your ID number right to your phone. It really is easy, as 1-2-3. </a:t>
            </a:r>
          </a:p>
          <a:p>
            <a:endParaRPr lang="en-US" dirty="0"/>
          </a:p>
          <a:p>
            <a:endParaRPr lang="en-US" dirty="0"/>
          </a:p>
          <a:p>
            <a:endParaRPr lang="en-US" dirty="0"/>
          </a:p>
          <a:p>
            <a:endParaRPr lang="en-US" dirty="0"/>
          </a:p>
          <a:p>
            <a:r>
              <a:rPr lang="en-US" dirty="0"/>
              <a:t> </a:t>
            </a:r>
          </a:p>
          <a:p>
            <a:r>
              <a:rPr lang="en-US" dirty="0"/>
              <a:t> Enrollment is easy too.  Once on SilverSneakers.com you can take LIVE and OnDemand programs easily.  </a:t>
            </a:r>
          </a:p>
          <a:p>
            <a:endParaRPr lang="en-US" dirty="0"/>
          </a:p>
          <a:p>
            <a:r>
              <a:rPr lang="en-US" dirty="0"/>
              <a:t>on SilverSneakers.com.  Simply write it down or print it out.  If you are using SilverSneakers Go app, you can screen print your ID number right from the app.  When you go to the gym, you simply give them your ID number and start working out.  It really is as easy as 1-2-3.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D6B8D-BA1E-B647-83D5-A1710A90E876}" type="slidenum">
              <a:rPr kumimoji="0" lang="en-US"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193644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behalf of all of us at SilverSneakers, we look forward to seeing you virtually or in person soon.  </a:t>
            </a:r>
          </a:p>
          <a:p>
            <a:endParaRPr lang="en-US"/>
          </a:p>
          <a:p>
            <a:r>
              <a:rPr lang="en-US"/>
              <a:t>Thank and we hope you stay healthy and safe. </a:t>
            </a:r>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9</a:t>
            </a:fld>
            <a:endParaRPr lang="en-US"/>
          </a:p>
        </p:txBody>
      </p:sp>
    </p:spTree>
    <p:extLst>
      <p:ext uri="{BB962C8B-B14F-4D97-AF65-F5344CB8AC3E}">
        <p14:creationId xmlns:p14="http://schemas.microsoft.com/office/powerpoint/2010/main" val="2970968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charset="0"/>
            </a:endParaRPr>
          </a:p>
        </p:txBody>
      </p:sp>
      <p:sp>
        <p:nvSpPr>
          <p:cNvPr id="15" name="Rectangle 14"/>
          <p:cNvSpPr/>
          <p:nvPr userDrawn="1"/>
        </p:nvSpPr>
        <p:spPr>
          <a:xfrm>
            <a:off x="0" y="6524735"/>
            <a:ext cx="12192000" cy="365798"/>
          </a:xfrm>
          <a:prstGeom prst="rect">
            <a:avLst/>
          </a:prstGeom>
          <a:solidFill>
            <a:schemeClr val="bg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
        <p:nvSpPr>
          <p:cNvPr id="16" name="Right Triangle 15"/>
          <p:cNvSpPr/>
          <p:nvPr userDrawn="1"/>
        </p:nvSpPr>
        <p:spPr>
          <a:xfrm flipH="1">
            <a:off x="-92767" y="5592417"/>
            <a:ext cx="12284766" cy="93231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charset="0"/>
            </a:endParaRPr>
          </a:p>
        </p:txBody>
      </p:sp>
      <p:sp>
        <p:nvSpPr>
          <p:cNvPr id="3" name="Subtitle 2"/>
          <p:cNvSpPr>
            <a:spLocks noGrp="1"/>
          </p:cNvSpPr>
          <p:nvPr>
            <p:ph type="subTitle" idx="1" hasCustomPrompt="1"/>
          </p:nvPr>
        </p:nvSpPr>
        <p:spPr>
          <a:xfrm>
            <a:off x="365759" y="4883078"/>
            <a:ext cx="11430000" cy="808583"/>
          </a:xfrm>
        </p:spPr>
        <p:txBody>
          <a:bodyPr/>
          <a:lstStyle>
            <a:lvl1pPr marL="0" indent="0" algn="ctr">
              <a:buNone/>
              <a:defRPr sz="1800" i="0"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z="1600">
                <a:solidFill>
                  <a:schemeClr val="bg1"/>
                </a:solidFill>
                <a:latin typeface="Calibri Light" charset="0"/>
                <a:ea typeface="Calibri Light" charset="0"/>
                <a:cs typeface="Calibri Light" charset="0"/>
              </a:rPr>
              <a:t>Presenter Name, Title</a:t>
            </a:r>
          </a:p>
          <a:p>
            <a:r>
              <a:rPr lang="en-US" sz="1600">
                <a:solidFill>
                  <a:schemeClr val="bg1"/>
                </a:solidFill>
                <a:latin typeface="Calibri Light" charset="0"/>
                <a:ea typeface="Calibri Light" charset="0"/>
                <a:cs typeface="Calibri Light" charset="0"/>
              </a:rPr>
              <a:t>##/##/##</a:t>
            </a:r>
          </a:p>
        </p:txBody>
      </p:sp>
      <p:sp>
        <p:nvSpPr>
          <p:cNvPr id="14" name="Title 1"/>
          <p:cNvSpPr>
            <a:spLocks noGrp="1"/>
          </p:cNvSpPr>
          <p:nvPr>
            <p:ph type="title"/>
          </p:nvPr>
        </p:nvSpPr>
        <p:spPr>
          <a:xfrm>
            <a:off x="365760" y="877561"/>
            <a:ext cx="11430000" cy="3185747"/>
          </a:xfrm>
        </p:spPr>
        <p:txBody>
          <a:bodyPr anchor="b" anchorCtr="0">
            <a:normAutofit/>
          </a:bodyPr>
          <a:lstStyle>
            <a:lvl1pPr algn="ctr">
              <a:lnSpc>
                <a:spcPts val="6000"/>
              </a:lnSpc>
              <a:defRPr sz="7000" cap="all" baseline="0">
                <a:solidFill>
                  <a:schemeClr val="bg1"/>
                </a:solidFill>
              </a:defRPr>
            </a:lvl1pPr>
          </a:lstStyle>
          <a:p>
            <a:r>
              <a:rPr lang="en-US"/>
              <a:t>Click to edit Master title style</a:t>
            </a:r>
          </a:p>
        </p:txBody>
      </p:sp>
      <p:sp>
        <p:nvSpPr>
          <p:cNvPr id="17" name="TextBox 16"/>
          <p:cNvSpPr txBox="1"/>
          <p:nvPr userDrawn="1"/>
        </p:nvSpPr>
        <p:spPr>
          <a:xfrm>
            <a:off x="730529" y="6557401"/>
            <a:ext cx="2823696" cy="215444"/>
          </a:xfrm>
          <a:prstGeom prst="rect">
            <a:avLst/>
          </a:prstGeom>
          <a:noFill/>
        </p:spPr>
        <p:txBody>
          <a:bodyPr wrap="square" rtlCol="0">
            <a:spAutoFit/>
          </a:bodyPr>
          <a:lstStyle/>
          <a:p>
            <a:r>
              <a:rPr lang="en-US" sz="800" b="0" i="0" baseline="0">
                <a:solidFill>
                  <a:srgbClr val="97999B"/>
                </a:solidFill>
                <a:latin typeface="Calibri Light" charset="0"/>
              </a:rPr>
              <a:t>© </a:t>
            </a:r>
            <a:r>
              <a:rPr lang="is-IS" sz="800" b="0" i="0" baseline="0">
                <a:solidFill>
                  <a:srgbClr val="97999B"/>
                </a:solidFill>
                <a:latin typeface="Calibri Light" charset="0"/>
              </a:rPr>
              <a:t>2020</a:t>
            </a:r>
            <a:r>
              <a:rPr lang="en-US" sz="800" b="0" i="0" baseline="0">
                <a:solidFill>
                  <a:srgbClr val="97999B"/>
                </a:solidFill>
                <a:latin typeface="Calibri Light" charset="0"/>
              </a:rPr>
              <a:t> Tivity Health, Inc. All rights reserved.</a:t>
            </a:r>
          </a:p>
        </p:txBody>
      </p:sp>
      <p:sp>
        <p:nvSpPr>
          <p:cNvPr id="9" name="Rectangle 8"/>
          <p:cNvSpPr/>
          <p:nvPr userDrawn="1"/>
        </p:nvSpPr>
        <p:spPr>
          <a:xfrm>
            <a:off x="5316989" y="4063308"/>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pic>
        <p:nvPicPr>
          <p:cNvPr id="5" name="Picture 4">
            <a:extLst>
              <a:ext uri="{FF2B5EF4-FFF2-40B4-BE49-F238E27FC236}">
                <a16:creationId xmlns:a16="http://schemas.microsoft.com/office/drawing/2014/main" id="{31C9D2C2-44FD-BC47-9FCC-47C5F89FE5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38359" y="5803337"/>
            <a:ext cx="2057400" cy="711200"/>
          </a:xfrm>
          <a:prstGeom prst="rect">
            <a:avLst/>
          </a:prstGeom>
        </p:spPr>
      </p:pic>
    </p:spTree>
    <p:extLst>
      <p:ext uri="{BB962C8B-B14F-4D97-AF65-F5344CB8AC3E}">
        <p14:creationId xmlns:p14="http://schemas.microsoft.com/office/powerpoint/2010/main" val="1910535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_Single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574365-C3AC-CF48-A8D4-1F29CB805C63}"/>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316989"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
        <p:nvSpPr>
          <p:cNvPr id="10" name="TextBox 9"/>
          <p:cNvSpPr txBox="1"/>
          <p:nvPr userDrawn="1"/>
        </p:nvSpPr>
        <p:spPr>
          <a:xfrm>
            <a:off x="365760" y="6557401"/>
            <a:ext cx="2823696" cy="215444"/>
          </a:xfrm>
          <a:prstGeom prst="rect">
            <a:avLst/>
          </a:prstGeom>
          <a:noFill/>
        </p:spPr>
        <p:txBody>
          <a:bodyPr wrap="square" rtlCol="0">
            <a:spAutoFit/>
          </a:bodyPr>
          <a:lstStyle/>
          <a:p>
            <a:r>
              <a:rPr lang="en-US" sz="800" b="0" i="0" baseline="0">
                <a:solidFill>
                  <a:srgbClr val="97999B"/>
                </a:solidFill>
                <a:latin typeface="Calibri Light" charset="0"/>
              </a:rPr>
              <a:t>© </a:t>
            </a:r>
            <a:r>
              <a:rPr lang="is-IS" sz="800" b="0" i="0" baseline="0">
                <a:solidFill>
                  <a:srgbClr val="97999B"/>
                </a:solidFill>
                <a:latin typeface="Calibri Light" charset="0"/>
              </a:rPr>
              <a:t>2020</a:t>
            </a:r>
            <a:r>
              <a:rPr lang="en-US" sz="800" b="0" i="0" baseline="0">
                <a:solidFill>
                  <a:srgbClr val="97999B"/>
                </a:solidFill>
                <a:latin typeface="Calibri Light" charset="0"/>
              </a:rPr>
              <a:t> Tivity Health, Inc. All rights reserved.</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a:latin typeface="Calibri Light"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spTree>
    <p:extLst>
      <p:ext uri="{BB962C8B-B14F-4D97-AF65-F5344CB8AC3E}">
        <p14:creationId xmlns:p14="http://schemas.microsoft.com/office/powerpoint/2010/main" val="2797645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_SingleColumn">
    <p:spTree>
      <p:nvGrpSpPr>
        <p:cNvPr id="1" name=""/>
        <p:cNvGrpSpPr/>
        <p:nvPr/>
      </p:nvGrpSpPr>
      <p:grpSpPr>
        <a:xfrm>
          <a:off x="0" y="0"/>
          <a:ext cx="0" cy="0"/>
          <a:chOff x="0" y="0"/>
          <a:chExt cx="0" cy="0"/>
        </a:xfrm>
      </p:grpSpPr>
      <p:sp>
        <p:nvSpPr>
          <p:cNvPr id="10" name="TextBox 9"/>
          <p:cNvSpPr txBox="1"/>
          <p:nvPr userDrawn="1"/>
        </p:nvSpPr>
        <p:spPr>
          <a:xfrm>
            <a:off x="365760" y="6557401"/>
            <a:ext cx="2823696" cy="215444"/>
          </a:xfrm>
          <a:prstGeom prst="rect">
            <a:avLst/>
          </a:prstGeom>
          <a:noFill/>
        </p:spPr>
        <p:txBody>
          <a:bodyPr wrap="square" rtlCol="0">
            <a:spAutoFit/>
          </a:bodyPr>
          <a:lstStyle/>
          <a:p>
            <a:r>
              <a:rPr lang="en-US" sz="800" b="0" i="0" baseline="0">
                <a:solidFill>
                  <a:srgbClr val="97999B"/>
                </a:solidFill>
                <a:latin typeface="Calibri Light" charset="0"/>
              </a:rPr>
              <a:t>© </a:t>
            </a:r>
            <a:r>
              <a:rPr lang="is-IS" sz="800" b="0" i="0" baseline="0">
                <a:solidFill>
                  <a:srgbClr val="97999B"/>
                </a:solidFill>
                <a:latin typeface="Calibri Light" charset="0"/>
              </a:rPr>
              <a:t>2020</a:t>
            </a:r>
            <a:r>
              <a:rPr lang="en-US" sz="800" b="0" i="0" baseline="0">
                <a:solidFill>
                  <a:srgbClr val="97999B"/>
                </a:solidFill>
                <a:latin typeface="Calibri Light" charset="0"/>
              </a:rPr>
              <a:t> Tivity Health, Inc. All rights reserved.</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a:latin typeface="Calibri Light"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5" name="Text Placeholder 2"/>
          <p:cNvSpPr>
            <a:spLocks noGrp="1"/>
          </p:cNvSpPr>
          <p:nvPr>
            <p:ph idx="1"/>
          </p:nvPr>
        </p:nvSpPr>
        <p:spPr>
          <a:xfrm>
            <a:off x="365760" y="2167362"/>
            <a:ext cx="11430000" cy="4148152"/>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365760" y="284136"/>
            <a:ext cx="11430000" cy="1325563"/>
          </a:xfrm>
        </p:spPr>
        <p:txBody>
          <a:bodyPr>
            <a:normAutofit/>
          </a:bodyPr>
          <a:lstStyle>
            <a:lvl1pPr algn="ctr">
              <a:lnSpc>
                <a:spcPts val="5000"/>
              </a:lnSpc>
              <a:defRPr sz="6000" b="1" baseline="0">
                <a:solidFill>
                  <a:schemeClr val="tx1"/>
                </a:solidFill>
                <a:latin typeface="Arial Narrow" charset="0"/>
                <a:ea typeface="Arial Narrow" charset="0"/>
                <a:cs typeface="Arial Narrow" charset="0"/>
              </a:defRPr>
            </a:lvl1pPr>
          </a:lstStyle>
          <a:p>
            <a:r>
              <a:rPr lang="en-US"/>
              <a:t>2 Line headline here and here and here and here and here</a:t>
            </a:r>
          </a:p>
        </p:txBody>
      </p:sp>
      <p:sp>
        <p:nvSpPr>
          <p:cNvPr id="11" name="Rectangle 10"/>
          <p:cNvSpPr/>
          <p:nvPr userDrawn="1"/>
        </p:nvSpPr>
        <p:spPr>
          <a:xfrm>
            <a:off x="5316989" y="1849823"/>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_SingleColumn">
    <p:spTree>
      <p:nvGrpSpPr>
        <p:cNvPr id="1" name=""/>
        <p:cNvGrpSpPr/>
        <p:nvPr/>
      </p:nvGrpSpPr>
      <p:grpSpPr>
        <a:xfrm>
          <a:off x="0" y="0"/>
          <a:ext cx="0" cy="0"/>
          <a:chOff x="0" y="0"/>
          <a:chExt cx="0" cy="0"/>
        </a:xfrm>
      </p:grpSpPr>
      <p:sp>
        <p:nvSpPr>
          <p:cNvPr id="8" name="Rectangle 7"/>
          <p:cNvSpPr/>
          <p:nvPr userDrawn="1"/>
        </p:nvSpPr>
        <p:spPr>
          <a:xfrm>
            <a:off x="0" y="2"/>
            <a:ext cx="12192000" cy="1302325"/>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
        <p:nvSpPr>
          <p:cNvPr id="10" name="TextBox 9"/>
          <p:cNvSpPr txBox="1"/>
          <p:nvPr userDrawn="1"/>
        </p:nvSpPr>
        <p:spPr>
          <a:xfrm>
            <a:off x="365760" y="6557401"/>
            <a:ext cx="2823696" cy="215444"/>
          </a:xfrm>
          <a:prstGeom prst="rect">
            <a:avLst/>
          </a:prstGeom>
          <a:noFill/>
        </p:spPr>
        <p:txBody>
          <a:bodyPr wrap="square" rtlCol="0">
            <a:spAutoFit/>
          </a:bodyPr>
          <a:lstStyle/>
          <a:p>
            <a:r>
              <a:rPr lang="en-US" sz="800" b="0" i="0" baseline="0">
                <a:solidFill>
                  <a:srgbClr val="97999B"/>
                </a:solidFill>
                <a:latin typeface="Calibri Light" charset="0"/>
              </a:rPr>
              <a:t>© </a:t>
            </a:r>
            <a:r>
              <a:rPr lang="is-IS" sz="800" b="0" i="0" baseline="0">
                <a:solidFill>
                  <a:srgbClr val="97999B"/>
                </a:solidFill>
                <a:latin typeface="Calibri Light" charset="0"/>
              </a:rPr>
              <a:t>2020</a:t>
            </a:r>
            <a:r>
              <a:rPr lang="en-US" sz="800" b="0" i="0" baseline="0">
                <a:solidFill>
                  <a:srgbClr val="97999B"/>
                </a:solidFill>
                <a:latin typeface="Calibri Light" charset="0"/>
              </a:rPr>
              <a:t> Tivity Health, Inc. All rights reserved.</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a:latin typeface="Calibri Light"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bg1"/>
                </a:solidFill>
                <a:latin typeface="Arial Narrow" charset="0"/>
                <a:ea typeface="Arial Narrow" charset="0"/>
                <a:cs typeface="Arial Narrow" charset="0"/>
              </a:defRPr>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ntent_Single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7ACC2F-814C-F445-B741-EA97FF6B319C}"/>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2"/>
            <a:ext cx="12192000" cy="1302325"/>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
        <p:nvSpPr>
          <p:cNvPr id="10" name="TextBox 9"/>
          <p:cNvSpPr txBox="1"/>
          <p:nvPr userDrawn="1"/>
        </p:nvSpPr>
        <p:spPr>
          <a:xfrm>
            <a:off x="365760" y="6557401"/>
            <a:ext cx="2823696" cy="215444"/>
          </a:xfrm>
          <a:prstGeom prst="rect">
            <a:avLst/>
          </a:prstGeom>
          <a:noFill/>
        </p:spPr>
        <p:txBody>
          <a:bodyPr wrap="square" rtlCol="0">
            <a:spAutoFit/>
          </a:bodyPr>
          <a:lstStyle/>
          <a:p>
            <a:r>
              <a:rPr lang="en-US" sz="800" b="0" i="0" baseline="0">
                <a:solidFill>
                  <a:srgbClr val="97999B"/>
                </a:solidFill>
                <a:latin typeface="Calibri Light" charset="0"/>
              </a:rPr>
              <a:t>© </a:t>
            </a:r>
            <a:r>
              <a:rPr lang="is-IS" sz="800" b="0" i="0" baseline="0">
                <a:solidFill>
                  <a:srgbClr val="97999B"/>
                </a:solidFill>
                <a:latin typeface="Calibri Light" charset="0"/>
              </a:rPr>
              <a:t>2020</a:t>
            </a:r>
            <a:r>
              <a:rPr lang="en-US" sz="800" b="0" i="0" baseline="0">
                <a:solidFill>
                  <a:srgbClr val="97999B"/>
                </a:solidFill>
                <a:latin typeface="Calibri Light" charset="0"/>
              </a:rPr>
              <a:t> Tivity Health, Inc. All rights reserved.</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a:latin typeface="Calibri Light"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bg1"/>
                </a:solidFill>
                <a:latin typeface="Arial Narrow" charset="0"/>
                <a:ea typeface="Arial Narrow" charset="0"/>
                <a:cs typeface="Arial Narrow" charset="0"/>
              </a:defRPr>
            </a:lvl1pPr>
          </a:lstStyle>
          <a:p>
            <a:r>
              <a:rPr lang="en-US"/>
              <a:t>Click to edit Master title style</a:t>
            </a:r>
          </a:p>
        </p:txBody>
      </p:sp>
    </p:spTree>
    <p:extLst>
      <p:ext uri="{BB962C8B-B14F-4D97-AF65-F5344CB8AC3E}">
        <p14:creationId xmlns:p14="http://schemas.microsoft.com/office/powerpoint/2010/main" val="3956716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_SingleColumn_Gray">
    <p:spTree>
      <p:nvGrpSpPr>
        <p:cNvPr id="1" name=""/>
        <p:cNvGrpSpPr/>
        <p:nvPr/>
      </p:nvGrpSpPr>
      <p:grpSpPr>
        <a:xfrm>
          <a:off x="0" y="0"/>
          <a:ext cx="0" cy="0"/>
          <a:chOff x="0" y="0"/>
          <a:chExt cx="0" cy="0"/>
        </a:xfrm>
      </p:grpSpPr>
      <p:sp>
        <p:nvSpPr>
          <p:cNvPr id="7" name="Rectangle 6"/>
          <p:cNvSpPr/>
          <p:nvPr userDrawn="1"/>
        </p:nvSpPr>
        <p:spPr>
          <a:xfrm>
            <a:off x="0" y="2"/>
            <a:ext cx="12192000" cy="1302325"/>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
        <p:nvSpPr>
          <p:cNvPr id="8"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sp>
        <p:nvSpPr>
          <p:cNvPr id="10"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365760" y="6557401"/>
            <a:ext cx="2823696" cy="215444"/>
          </a:xfrm>
          <a:prstGeom prst="rect">
            <a:avLst/>
          </a:prstGeom>
          <a:noFill/>
        </p:spPr>
        <p:txBody>
          <a:bodyPr wrap="square" rtlCol="0">
            <a:spAutoFit/>
          </a:bodyPr>
          <a:lstStyle/>
          <a:p>
            <a:r>
              <a:rPr lang="en-US" sz="800" b="0" i="0" baseline="0">
                <a:solidFill>
                  <a:srgbClr val="97999B"/>
                </a:solidFill>
                <a:latin typeface="Calibri Light" charset="0"/>
              </a:rPr>
              <a:t>© </a:t>
            </a:r>
            <a:r>
              <a:rPr lang="is-IS" sz="800" b="0" i="0" baseline="0">
                <a:solidFill>
                  <a:srgbClr val="97999B"/>
                </a:solidFill>
                <a:latin typeface="Calibri Light" charset="0"/>
              </a:rPr>
              <a:t>2020</a:t>
            </a:r>
            <a:r>
              <a:rPr lang="en-US" sz="800" b="0" i="0" baseline="0">
                <a:solidFill>
                  <a:srgbClr val="97999B"/>
                </a:solidFill>
                <a:latin typeface="Calibri Light" charset="0"/>
              </a:rPr>
              <a:t> Tivity Health, Inc. All rights reserved.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SingleColumn_Gray">
    <p:spTree>
      <p:nvGrpSpPr>
        <p:cNvPr id="1" name=""/>
        <p:cNvGrpSpPr/>
        <p:nvPr/>
      </p:nvGrpSpPr>
      <p:grpSpPr>
        <a:xfrm>
          <a:off x="0" y="0"/>
          <a:ext cx="0" cy="0"/>
          <a:chOff x="0" y="0"/>
          <a:chExt cx="0" cy="0"/>
        </a:xfrm>
      </p:grpSpPr>
      <p:sp>
        <p:nvSpPr>
          <p:cNvPr id="15" name="Text Placeholder 2"/>
          <p:cNvSpPr>
            <a:spLocks noGrp="1"/>
          </p:cNvSpPr>
          <p:nvPr>
            <p:ph idx="1"/>
          </p:nvPr>
        </p:nvSpPr>
        <p:spPr>
          <a:xfrm>
            <a:off x="365760" y="1964175"/>
            <a:ext cx="11430000" cy="4351339"/>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0" y="2"/>
            <a:ext cx="12192000" cy="1825623"/>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
        <p:nvSpPr>
          <p:cNvPr id="17" name="Title 1"/>
          <p:cNvSpPr>
            <a:spLocks noGrp="1"/>
          </p:cNvSpPr>
          <p:nvPr>
            <p:ph type="title" hasCustomPrompt="1"/>
          </p:nvPr>
        </p:nvSpPr>
        <p:spPr>
          <a:xfrm>
            <a:off x="365760" y="284136"/>
            <a:ext cx="11430000" cy="1325563"/>
          </a:xfrm>
        </p:spPr>
        <p:txBody>
          <a:bodyPr>
            <a:normAutofit/>
          </a:bodyPr>
          <a:lstStyle>
            <a:lvl1pPr algn="ctr">
              <a:lnSpc>
                <a:spcPts val="5000"/>
              </a:lnSpc>
              <a:defRPr sz="6000" b="1" baseline="0">
                <a:solidFill>
                  <a:schemeClr val="tx1"/>
                </a:solidFill>
                <a:latin typeface="Arial Narrow" charset="0"/>
                <a:ea typeface="Arial Narrow" charset="0"/>
                <a:cs typeface="Arial Narrow" charset="0"/>
              </a:defRPr>
            </a:lvl1pPr>
          </a:lstStyle>
          <a:p>
            <a:r>
              <a:rPr lang="en-US"/>
              <a:t>2 Line headline here and here and here and here and here</a:t>
            </a:r>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a:solidFill>
                  <a:srgbClr val="97999B"/>
                </a:solidFill>
                <a:latin typeface="Calibri Light" charset="0"/>
              </a:rPr>
              <a:t>© </a:t>
            </a:r>
            <a:r>
              <a:rPr lang="is-IS" sz="800" b="0" i="0" baseline="0">
                <a:solidFill>
                  <a:srgbClr val="97999B"/>
                </a:solidFill>
                <a:latin typeface="Calibri Light" charset="0"/>
              </a:rPr>
              <a:t>2020</a:t>
            </a:r>
            <a:r>
              <a:rPr lang="en-US" sz="800" b="0" i="0" baseline="0">
                <a:solidFill>
                  <a:srgbClr val="97999B"/>
                </a:solidFill>
                <a:latin typeface="Calibri Light" charset="0"/>
              </a:rPr>
              <a:t> Tivity Health, Inc. All rights reserved.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Alt_Tall_LessHeadlin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AAF31E3-EC21-CC49-839D-5D2B013ED315}"/>
              </a:ext>
            </a:extLst>
          </p:cNvPr>
          <p:cNvSpPr/>
          <p:nvPr userDrawn="1"/>
        </p:nvSpPr>
        <p:spPr>
          <a:xfrm>
            <a:off x="-46383" y="-32534"/>
            <a:ext cx="4745383" cy="6979434"/>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p:cNvSpPr>
            <a:spLocks noGrp="1"/>
          </p:cNvSpPr>
          <p:nvPr>
            <p:ph idx="1"/>
          </p:nvPr>
        </p:nvSpPr>
        <p:spPr>
          <a:xfrm>
            <a:off x="4541150" y="284137"/>
            <a:ext cx="7283705" cy="62732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65759" y="284136"/>
            <a:ext cx="3634741" cy="4430209"/>
          </a:xfrm>
        </p:spPr>
        <p:txBody>
          <a:bodyPr anchor="b">
            <a:normAutofit/>
          </a:bodyPr>
          <a:lstStyle>
            <a:lvl1pPr>
              <a:lnSpc>
                <a:spcPts val="5000"/>
              </a:lnSpc>
              <a:defRPr sz="6000" b="1" baseline="0">
                <a:solidFill>
                  <a:schemeClr val="bg1"/>
                </a:solidFill>
                <a:latin typeface="Arial Narrow" charset="0"/>
                <a:ea typeface="Arial Narrow" charset="0"/>
                <a:cs typeface="Arial Narrow" charset="0"/>
              </a:defRPr>
            </a:lvl1pPr>
          </a:lstStyle>
          <a:p>
            <a:r>
              <a:rPr lang="en-US"/>
              <a:t>Click to edit Master title style</a:t>
            </a:r>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a:solidFill>
                  <a:schemeClr val="accent6"/>
                </a:solidFill>
                <a:latin typeface="Calibri Light" charset="0"/>
              </a:rPr>
              <a:t>© </a:t>
            </a:r>
            <a:r>
              <a:rPr lang="is-IS" sz="800" b="0" i="0" baseline="0">
                <a:solidFill>
                  <a:schemeClr val="accent6"/>
                </a:solidFill>
                <a:latin typeface="Calibri Light" charset="0"/>
              </a:rPr>
              <a:t>2020</a:t>
            </a:r>
            <a:r>
              <a:rPr lang="en-US" sz="800" b="0" i="0" baseline="0">
                <a:solidFill>
                  <a:schemeClr val="accent6"/>
                </a:solidFill>
                <a:latin typeface="Calibri Light" charset="0"/>
              </a:rPr>
              <a:t> Tivity Health, Inc. All rights reserved.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0" name="Rectangle 9"/>
          <p:cNvSpPr/>
          <p:nvPr userDrawn="1"/>
        </p:nvSpPr>
        <p:spPr>
          <a:xfrm>
            <a:off x="494267" y="4799501"/>
            <a:ext cx="1251983" cy="61424"/>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Tree>
    <p:extLst>
      <p:ext uri="{BB962C8B-B14F-4D97-AF65-F5344CB8AC3E}">
        <p14:creationId xmlns:p14="http://schemas.microsoft.com/office/powerpoint/2010/main" val="2462175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799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7910945"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a:solidFill>
                  <a:schemeClr val="accent6"/>
                </a:solidFill>
                <a:latin typeface="Calibri Light" charset="0"/>
              </a:rPr>
              <a:t>© </a:t>
            </a:r>
            <a:r>
              <a:rPr lang="is-IS" sz="800" b="0" i="0" baseline="0">
                <a:solidFill>
                  <a:schemeClr val="accent6"/>
                </a:solidFill>
                <a:latin typeface="Calibri Light" charset="0"/>
              </a:rPr>
              <a:t>2020</a:t>
            </a:r>
            <a:r>
              <a:rPr lang="en-US" sz="800" b="0" i="0" baseline="0">
                <a:solidFill>
                  <a:schemeClr val="accent6"/>
                </a:solidFill>
                <a:latin typeface="Calibri Light" charset="0"/>
              </a:rPr>
              <a:t> Tivity Health, Inc. All rights reserved.</a:t>
            </a:r>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bg1"/>
                </a:solidFill>
                <a:latin typeface="+mj-lt"/>
              </a:defRPr>
            </a:lvl1pPr>
            <a:lvl2pPr marL="742939" indent="-285750">
              <a:buFont typeface="Arial" charset="0"/>
              <a:buChar char="•"/>
              <a:defRPr sz="3200">
                <a:solidFill>
                  <a:schemeClr val="bg1"/>
                </a:solidFill>
                <a:latin typeface="+mj-lt"/>
              </a:defRPr>
            </a:lvl2pPr>
            <a:lvl3pPr marL="1200127" indent="-285750">
              <a:buFont typeface="Arial" charset="0"/>
              <a:buChar char="•"/>
              <a:defRPr sz="2400">
                <a:solidFill>
                  <a:schemeClr val="bg1"/>
                </a:solidFill>
                <a:latin typeface="+mj-lt"/>
              </a:defRPr>
            </a:lvl3pPr>
            <a:lvl4pPr marL="1657316" indent="-285750">
              <a:buFont typeface="Arial" charset="0"/>
              <a:buChar char="•"/>
              <a:defRPr>
                <a:solidFill>
                  <a:schemeClr val="bg1"/>
                </a:solidFill>
                <a:latin typeface="+mn-lt"/>
              </a:defRPr>
            </a:lvl4pPr>
            <a:lvl5pPr marL="2114504" indent="-285750">
              <a:buFont typeface="Arial" charset="0"/>
              <a:buChar cha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spTree>
    <p:extLst>
      <p:ext uri="{BB962C8B-B14F-4D97-AF65-F5344CB8AC3E}">
        <p14:creationId xmlns:p14="http://schemas.microsoft.com/office/powerpoint/2010/main" val="1966430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7910945"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a:solidFill>
                  <a:schemeClr val="accent6"/>
                </a:solidFill>
                <a:latin typeface="Calibri Light" charset="0"/>
              </a:rPr>
              <a:t>© </a:t>
            </a:r>
            <a:r>
              <a:rPr lang="is-IS" sz="800" b="0" i="0" baseline="0">
                <a:solidFill>
                  <a:schemeClr val="accent6"/>
                </a:solidFill>
                <a:latin typeface="Calibri Light" charset="0"/>
              </a:rPr>
              <a:t>2020</a:t>
            </a:r>
            <a:r>
              <a:rPr lang="en-US" sz="800" b="0" i="0" baseline="0">
                <a:solidFill>
                  <a:schemeClr val="accent6"/>
                </a:solidFill>
                <a:latin typeface="Calibri Light" charset="0"/>
              </a:rPr>
              <a:t> Tivity Health, Inc. All rights reserved.</a:t>
            </a:r>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accent4"/>
                </a:solidFill>
                <a:latin typeface="+mj-lt"/>
              </a:defRPr>
            </a:lvl3pPr>
            <a:lvl4pPr marL="1657316" indent="-285750">
              <a:buFont typeface="Arial" charset="0"/>
              <a:buChar char="•"/>
              <a:defRPr>
                <a:solidFill>
                  <a:schemeClr val="accent4"/>
                </a:solidFill>
                <a:latin typeface="+mn-lt"/>
              </a:defRPr>
            </a:lvl4pPr>
            <a:lvl5pPr marL="2114504" indent="-285750">
              <a:buFont typeface="Arial" charset="0"/>
              <a:buChar char="•"/>
              <a:defRPr>
                <a:solidFill>
                  <a:schemeClr val="accent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10" name="Picture 9">
            <a:extLst>
              <a:ext uri="{FF2B5EF4-FFF2-40B4-BE49-F238E27FC236}">
                <a16:creationId xmlns:a16="http://schemas.microsoft.com/office/drawing/2014/main" id="{F0A2F28A-58BE-3E4F-93D6-D3396D058C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Tree>
    <p:extLst>
      <p:ext uri="{BB962C8B-B14F-4D97-AF65-F5344CB8AC3E}">
        <p14:creationId xmlns:p14="http://schemas.microsoft.com/office/powerpoint/2010/main" val="2456439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Alt_Ta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5C99C-8EF9-FD4E-ACD3-E2B5E1906546}"/>
              </a:ext>
            </a:extLst>
          </p:cNvPr>
          <p:cNvSpPr/>
          <p:nvPr userDrawn="1"/>
        </p:nvSpPr>
        <p:spPr>
          <a:xfrm>
            <a:off x="0" y="0"/>
            <a:ext cx="12192000" cy="685800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n>
                <a:solidFill>
                  <a:srgbClr val="00B0F0"/>
                </a:solidFill>
              </a:ln>
              <a:latin typeface="Calibri Light" charset="0"/>
            </a:endParaRPr>
          </a:p>
        </p:txBody>
      </p:sp>
      <p:sp>
        <p:nvSpPr>
          <p:cNvPr id="12" name="Freeform 11">
            <a:extLst>
              <a:ext uri="{FF2B5EF4-FFF2-40B4-BE49-F238E27FC236}">
                <a16:creationId xmlns:a16="http://schemas.microsoft.com/office/drawing/2014/main" id="{F3F1B102-9949-C64A-AAC3-72E69D21258B}"/>
              </a:ext>
            </a:extLst>
          </p:cNvPr>
          <p:cNvSpPr/>
          <p:nvPr userDrawn="1"/>
        </p:nvSpPr>
        <p:spPr>
          <a:xfrm>
            <a:off x="-161868" y="-99060"/>
            <a:ext cx="12512903" cy="710946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a:solidFill>
                  <a:schemeClr val="accent4">
                    <a:lumMod val="60000"/>
                    <a:lumOff val="40000"/>
                  </a:schemeClr>
                </a:solidFill>
                <a:latin typeface="Calibri Light" charset="0"/>
              </a:rPr>
              <a:t> Tivity Health, Inc. All rights reserved.</a:t>
            </a:r>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accent4"/>
                </a:solidFill>
                <a:latin typeface="+mj-lt"/>
              </a:defRPr>
            </a:lvl3pPr>
            <a:lvl4pPr marL="1657316" indent="-285750">
              <a:buFont typeface="Arial" charset="0"/>
              <a:buChar char="•"/>
              <a:defRPr>
                <a:solidFill>
                  <a:schemeClr val="accent4"/>
                </a:solidFill>
                <a:latin typeface="+mn-lt"/>
              </a:defRPr>
            </a:lvl4pPr>
            <a:lvl5pPr marL="2114504" indent="-285750">
              <a:buFont typeface="Arial" charset="0"/>
              <a:buChar char="•"/>
              <a:defRPr>
                <a:solidFill>
                  <a:schemeClr val="accent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10" name="Picture 9">
            <a:extLst>
              <a:ext uri="{FF2B5EF4-FFF2-40B4-BE49-F238E27FC236}">
                <a16:creationId xmlns:a16="http://schemas.microsoft.com/office/drawing/2014/main" id="{F0A2F28A-58BE-3E4F-93D6-D3396D058C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Tree>
    <p:extLst>
      <p:ext uri="{BB962C8B-B14F-4D97-AF65-F5344CB8AC3E}">
        <p14:creationId xmlns:p14="http://schemas.microsoft.com/office/powerpoint/2010/main" val="161618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2FF01A-1CE7-E549-BE73-C108C8564A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10497" y="-7433"/>
            <a:ext cx="7781501" cy="6780278"/>
          </a:xfrm>
          <a:prstGeom prst="rect">
            <a:avLst/>
          </a:prstGeom>
        </p:spPr>
      </p:pic>
      <p:sp>
        <p:nvSpPr>
          <p:cNvPr id="13" name="Freeform 12">
            <a:extLst>
              <a:ext uri="{FF2B5EF4-FFF2-40B4-BE49-F238E27FC236}">
                <a16:creationId xmlns:a16="http://schemas.microsoft.com/office/drawing/2014/main" id="{301EA276-08CE-2B4F-B305-E88AA931DAE9}"/>
              </a:ext>
            </a:extLst>
          </p:cNvPr>
          <p:cNvSpPr/>
          <p:nvPr userDrawn="1"/>
        </p:nvSpPr>
        <p:spPr>
          <a:xfrm>
            <a:off x="-46384" y="-32533"/>
            <a:ext cx="9948373"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6386" y="6493452"/>
            <a:ext cx="12238386" cy="365798"/>
          </a:xfrm>
          <a:prstGeom prst="rect">
            <a:avLst/>
          </a:prstGeom>
          <a:solidFill>
            <a:schemeClr val="bg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
        <p:nvSpPr>
          <p:cNvPr id="16" name="Right Triangle 15"/>
          <p:cNvSpPr/>
          <p:nvPr userDrawn="1"/>
        </p:nvSpPr>
        <p:spPr>
          <a:xfrm flipH="1">
            <a:off x="-46385" y="5568353"/>
            <a:ext cx="12238383" cy="93231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charset="0"/>
            </a:endParaRPr>
          </a:p>
        </p:txBody>
      </p:sp>
      <p:sp>
        <p:nvSpPr>
          <p:cNvPr id="3" name="Subtitle 2"/>
          <p:cNvSpPr>
            <a:spLocks noGrp="1"/>
          </p:cNvSpPr>
          <p:nvPr>
            <p:ph type="subTitle" idx="1" hasCustomPrompt="1"/>
          </p:nvPr>
        </p:nvSpPr>
        <p:spPr>
          <a:xfrm>
            <a:off x="365759" y="4883078"/>
            <a:ext cx="5222240" cy="808583"/>
          </a:xfrm>
        </p:spPr>
        <p:txBody>
          <a:bodyPr/>
          <a:lstStyle>
            <a:lvl1pPr marL="0" indent="0" algn="l">
              <a:buNone/>
              <a:defRPr sz="1800" i="0"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z="1600">
                <a:solidFill>
                  <a:schemeClr val="bg1"/>
                </a:solidFill>
                <a:latin typeface="Calibri Light" charset="0"/>
                <a:ea typeface="Calibri Light" charset="0"/>
                <a:cs typeface="Calibri Light" charset="0"/>
              </a:rPr>
              <a:t>Presenter Name, Title</a:t>
            </a:r>
          </a:p>
          <a:p>
            <a:r>
              <a:rPr lang="en-US" sz="1600">
                <a:solidFill>
                  <a:schemeClr val="bg1"/>
                </a:solidFill>
                <a:latin typeface="Calibri Light" charset="0"/>
                <a:ea typeface="Calibri Light" charset="0"/>
                <a:cs typeface="Calibri Light" charset="0"/>
              </a:rPr>
              <a:t>##/##/##</a:t>
            </a:r>
          </a:p>
        </p:txBody>
      </p:sp>
      <p:sp>
        <p:nvSpPr>
          <p:cNvPr id="17" name="TextBox 16"/>
          <p:cNvSpPr txBox="1"/>
          <p:nvPr userDrawn="1"/>
        </p:nvSpPr>
        <p:spPr>
          <a:xfrm>
            <a:off x="730529" y="6557401"/>
            <a:ext cx="2823696" cy="215444"/>
          </a:xfrm>
          <a:prstGeom prst="rect">
            <a:avLst/>
          </a:prstGeom>
          <a:noFill/>
        </p:spPr>
        <p:txBody>
          <a:bodyPr wrap="square" rtlCol="0">
            <a:spAutoFit/>
          </a:bodyPr>
          <a:lstStyle/>
          <a:p>
            <a:r>
              <a:rPr lang="en-US" sz="800" b="0" i="0" baseline="0">
                <a:solidFill>
                  <a:srgbClr val="97999B"/>
                </a:solidFill>
                <a:latin typeface="Calibri Light" charset="0"/>
              </a:rPr>
              <a:t>© </a:t>
            </a:r>
            <a:r>
              <a:rPr lang="is-IS" sz="800" b="0" i="0" baseline="0">
                <a:solidFill>
                  <a:srgbClr val="97999B"/>
                </a:solidFill>
                <a:latin typeface="Calibri Light" charset="0"/>
              </a:rPr>
              <a:t>2020</a:t>
            </a:r>
            <a:r>
              <a:rPr lang="en-US" sz="800" b="0" i="0" baseline="0">
                <a:solidFill>
                  <a:srgbClr val="97999B"/>
                </a:solidFill>
                <a:latin typeface="Calibri Light" charset="0"/>
              </a:rPr>
              <a:t> Tivity Health, Inc. All rights reserved.</a:t>
            </a:r>
          </a:p>
        </p:txBody>
      </p:sp>
      <p:sp>
        <p:nvSpPr>
          <p:cNvPr id="10" name="Title 1">
            <a:extLst>
              <a:ext uri="{FF2B5EF4-FFF2-40B4-BE49-F238E27FC236}">
                <a16:creationId xmlns:a16="http://schemas.microsoft.com/office/drawing/2014/main" id="{9B36A322-7FEE-0540-9EED-47D9A5E040DA}"/>
              </a:ext>
            </a:extLst>
          </p:cNvPr>
          <p:cNvSpPr>
            <a:spLocks noGrp="1"/>
          </p:cNvSpPr>
          <p:nvPr>
            <p:ph type="title"/>
          </p:nvPr>
        </p:nvSpPr>
        <p:spPr>
          <a:xfrm>
            <a:off x="365760" y="877561"/>
            <a:ext cx="8002385" cy="3185747"/>
          </a:xfrm>
        </p:spPr>
        <p:txBody>
          <a:bodyPr anchor="b" anchorCtr="0">
            <a:normAutofit/>
          </a:bodyPr>
          <a:lstStyle>
            <a:lvl1pPr algn="l">
              <a:lnSpc>
                <a:spcPts val="6000"/>
              </a:lnSpc>
              <a:defRPr sz="7000" cap="all" baseline="0">
                <a:solidFill>
                  <a:schemeClr val="bg1"/>
                </a:solidFill>
              </a:defRPr>
            </a:lvl1pPr>
          </a:lstStyle>
          <a:p>
            <a:r>
              <a:rPr lang="en-US"/>
              <a:t>Click to edit Master title style</a:t>
            </a:r>
          </a:p>
        </p:txBody>
      </p:sp>
      <p:sp>
        <p:nvSpPr>
          <p:cNvPr id="12" name="Rectangle 11">
            <a:extLst>
              <a:ext uri="{FF2B5EF4-FFF2-40B4-BE49-F238E27FC236}">
                <a16:creationId xmlns:a16="http://schemas.microsoft.com/office/drawing/2014/main" id="{7A265CB5-4166-8C40-A4E8-D91B8F09E077}"/>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pic>
        <p:nvPicPr>
          <p:cNvPr id="14" name="Picture 13">
            <a:extLst>
              <a:ext uri="{FF2B5EF4-FFF2-40B4-BE49-F238E27FC236}">
                <a16:creationId xmlns:a16="http://schemas.microsoft.com/office/drawing/2014/main" id="{9A0A3113-DA8D-8946-A1B1-B358F34EC3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38359" y="5803337"/>
            <a:ext cx="2057400" cy="711200"/>
          </a:xfrm>
          <a:prstGeom prst="rect">
            <a:avLst/>
          </a:prstGeom>
        </p:spPr>
      </p:pic>
    </p:spTree>
    <p:extLst>
      <p:ext uri="{BB962C8B-B14F-4D97-AF65-F5344CB8AC3E}">
        <p14:creationId xmlns:p14="http://schemas.microsoft.com/office/powerpoint/2010/main" val="4067944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5871411"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a:solidFill>
                  <a:schemeClr val="accent4">
                    <a:lumMod val="60000"/>
                    <a:lumOff val="40000"/>
                  </a:schemeClr>
                </a:solidFill>
                <a:latin typeface="Calibri Light" charset="0"/>
              </a:rPr>
              <a:t> Tivity Health, Inc. All rights reserved.</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10" name="Picture 9">
            <a:extLst>
              <a:ext uri="{FF2B5EF4-FFF2-40B4-BE49-F238E27FC236}">
                <a16:creationId xmlns:a16="http://schemas.microsoft.com/office/drawing/2014/main" id="{F0A2F28A-58BE-3E4F-93D6-D3396D058C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Tree>
    <p:extLst>
      <p:ext uri="{BB962C8B-B14F-4D97-AF65-F5344CB8AC3E}">
        <p14:creationId xmlns:p14="http://schemas.microsoft.com/office/powerpoint/2010/main" val="517278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3631223"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a:solidFill>
                  <a:schemeClr val="accent4">
                    <a:lumMod val="60000"/>
                    <a:lumOff val="40000"/>
                  </a:schemeClr>
                </a:solidFill>
                <a:latin typeface="Calibri Light" charset="0"/>
              </a:rPr>
              <a:t> Tivity Health, Inc. All rights reserved.</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10" name="Picture 9">
            <a:extLst>
              <a:ext uri="{FF2B5EF4-FFF2-40B4-BE49-F238E27FC236}">
                <a16:creationId xmlns:a16="http://schemas.microsoft.com/office/drawing/2014/main" id="{F0A2F28A-58BE-3E4F-93D6-D3396D058C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8" name="Rectangle 7">
            <a:extLst>
              <a:ext uri="{FF2B5EF4-FFF2-40B4-BE49-F238E27FC236}">
                <a16:creationId xmlns:a16="http://schemas.microsoft.com/office/drawing/2014/main" id="{DB1E1830-2B85-BE4F-80D5-72114BF49768}"/>
              </a:ext>
            </a:extLst>
          </p:cNvPr>
          <p:cNvSpPr/>
          <p:nvPr userDrawn="1"/>
        </p:nvSpPr>
        <p:spPr>
          <a:xfrm>
            <a:off x="6883472"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
        <p:nvSpPr>
          <p:cNvPr id="12" name="Title 1">
            <a:extLst>
              <a:ext uri="{FF2B5EF4-FFF2-40B4-BE49-F238E27FC236}">
                <a16:creationId xmlns:a16="http://schemas.microsoft.com/office/drawing/2014/main" id="{5C74EAB2-92A2-F44A-BBF5-5F79FF08B3C0}"/>
              </a:ext>
            </a:extLst>
          </p:cNvPr>
          <p:cNvSpPr>
            <a:spLocks noGrp="1"/>
          </p:cNvSpPr>
          <p:nvPr>
            <p:ph type="title"/>
          </p:nvPr>
        </p:nvSpPr>
        <p:spPr>
          <a:xfrm>
            <a:off x="3114674" y="206876"/>
            <a:ext cx="9077326"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spTree>
    <p:extLst>
      <p:ext uri="{BB962C8B-B14F-4D97-AF65-F5344CB8AC3E}">
        <p14:creationId xmlns:p14="http://schemas.microsoft.com/office/powerpoint/2010/main" val="2477600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1" y="0"/>
            <a:ext cx="6521117"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a:solidFill>
                  <a:schemeClr val="accent4">
                    <a:lumMod val="60000"/>
                    <a:lumOff val="40000"/>
                  </a:schemeClr>
                </a:solidFill>
                <a:latin typeface="Calibri Light" charset="0"/>
              </a:rPr>
              <a:t> Tivity Health, Inc. All rights reserved.</a:t>
            </a:r>
          </a:p>
        </p:txBody>
      </p:sp>
    </p:spTree>
    <p:extLst>
      <p:ext uri="{BB962C8B-B14F-4D97-AF65-F5344CB8AC3E}">
        <p14:creationId xmlns:p14="http://schemas.microsoft.com/office/powerpoint/2010/main" val="2182602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ontentAlt_T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B6C116-933E-B24F-8B46-41F500165762}"/>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a:solidFill>
                  <a:schemeClr val="accent4">
                    <a:lumMod val="60000"/>
                    <a:lumOff val="40000"/>
                  </a:schemeClr>
                </a:solidFill>
                <a:latin typeface="Calibri Light" charset="0"/>
              </a:rPr>
              <a:t> Tivity Health, Inc. All rights reserved.</a:t>
            </a:r>
          </a:p>
        </p:txBody>
      </p:sp>
    </p:spTree>
    <p:extLst>
      <p:ext uri="{BB962C8B-B14F-4D97-AF65-F5344CB8AC3E}">
        <p14:creationId xmlns:p14="http://schemas.microsoft.com/office/powerpoint/2010/main" val="1493166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5951095" y="6475751"/>
            <a:ext cx="299803" cy="382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6"/>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1977390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INGLE HEADER">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16CE46B5-FEE1-46B9-A719-7D0FF9760799}"/>
              </a:ext>
            </a:extLst>
          </p:cNvPr>
          <p:cNvPicPr>
            <a:picLocks noChangeAspect="1"/>
          </p:cNvPicPr>
          <p:nvPr userDrawn="1"/>
        </p:nvPicPr>
        <p:blipFill rotWithShape="1">
          <a:blip r:embed="rId2"/>
          <a:srcRect l="34722" t="6941" r="15464" b="2536"/>
          <a:stretch/>
        </p:blipFill>
        <p:spPr>
          <a:xfrm>
            <a:off x="0" y="985536"/>
            <a:ext cx="4849091" cy="5872464"/>
          </a:xfrm>
          <a:prstGeom prst="rect">
            <a:avLst/>
          </a:prstGeom>
        </p:spPr>
      </p:pic>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6885708" y="1545656"/>
            <a:ext cx="5019779"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3813167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C0D099-6F89-AE46-8AE8-F8935685E5C0}"/>
              </a:ext>
            </a:extLst>
          </p:cNvPr>
          <p:cNvSpPr>
            <a:spLocks noGrp="1"/>
          </p:cNvSpPr>
          <p:nvPr>
            <p:ph type="ctrTitle" hasCustomPrompt="1"/>
          </p:nvPr>
        </p:nvSpPr>
        <p:spPr>
          <a:xfrm>
            <a:off x="550431" y="957534"/>
            <a:ext cx="9706551" cy="3121543"/>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11" name="Text Placeholder 12">
            <a:extLst>
              <a:ext uri="{FF2B5EF4-FFF2-40B4-BE49-F238E27FC236}">
                <a16:creationId xmlns:a16="http://schemas.microsoft.com/office/drawing/2014/main" id="{C27A26B2-9394-DF46-A9C7-0128ADBE2BCB}"/>
              </a:ext>
            </a:extLst>
          </p:cNvPr>
          <p:cNvSpPr>
            <a:spLocks noGrp="1"/>
          </p:cNvSpPr>
          <p:nvPr>
            <p:ph type="body" sz="quarter" idx="10" hasCustomPrompt="1"/>
          </p:nvPr>
        </p:nvSpPr>
        <p:spPr>
          <a:xfrm>
            <a:off x="550431" y="4289317"/>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2735782" y="5801378"/>
            <a:ext cx="8897449"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2735783" y="5374654"/>
            <a:ext cx="8881124"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2735782" y="6462359"/>
            <a:ext cx="5833903"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sp>
        <p:nvSpPr>
          <p:cNvPr id="3" name="Picture Placeholder 2">
            <a:extLst>
              <a:ext uri="{FF2B5EF4-FFF2-40B4-BE49-F238E27FC236}">
                <a16:creationId xmlns:a16="http://schemas.microsoft.com/office/drawing/2014/main" id="{0F7D713B-7F07-F940-87C5-3144C80874D0}"/>
              </a:ext>
            </a:extLst>
          </p:cNvPr>
          <p:cNvSpPr>
            <a:spLocks noGrp="1"/>
          </p:cNvSpPr>
          <p:nvPr>
            <p:ph type="pic" sz="quarter" idx="15"/>
          </p:nvPr>
        </p:nvSpPr>
        <p:spPr>
          <a:xfrm>
            <a:off x="550424" y="5375276"/>
            <a:ext cx="1794933" cy="1344613"/>
          </a:xfrm>
          <a:prstGeom prst="ellipse">
            <a:avLst/>
          </a:prstGeom>
        </p:spPr>
        <p:txBody>
          <a:bodyPr anchor="ctr" anchorCtr="0"/>
          <a:lstStyle>
            <a:lvl1pPr marL="0" indent="0" algn="ctr">
              <a:buNone/>
              <a:defRPr sz="1500">
                <a:solidFill>
                  <a:schemeClr val="tx2"/>
                </a:solidFill>
              </a:defRPr>
            </a:lvl1pPr>
          </a:lstStyle>
          <a:p>
            <a:r>
              <a:rPr lang="en-US"/>
              <a:t>Click icon to add picture</a:t>
            </a:r>
          </a:p>
        </p:txBody>
      </p:sp>
      <p:grpSp>
        <p:nvGrpSpPr>
          <p:cNvPr id="22" name="Group 21">
            <a:extLst>
              <a:ext uri="{FF2B5EF4-FFF2-40B4-BE49-F238E27FC236}">
                <a16:creationId xmlns:a16="http://schemas.microsoft.com/office/drawing/2014/main" id="{DDE57039-D8EE-D14E-8B6D-1E6866F8AF5F}"/>
              </a:ext>
            </a:extLst>
          </p:cNvPr>
          <p:cNvGrpSpPr/>
          <p:nvPr userDrawn="1"/>
        </p:nvGrpSpPr>
        <p:grpSpPr>
          <a:xfrm>
            <a:off x="10289371" y="2"/>
            <a:ext cx="1902976" cy="1256665"/>
            <a:chOff x="7717028" y="0"/>
            <a:chExt cx="1427232" cy="1256665"/>
          </a:xfrm>
        </p:grpSpPr>
        <p:sp>
          <p:nvSpPr>
            <p:cNvPr id="23" name="object 19">
              <a:extLst>
                <a:ext uri="{FF2B5EF4-FFF2-40B4-BE49-F238E27FC236}">
                  <a16:creationId xmlns:a16="http://schemas.microsoft.com/office/drawing/2014/main" id="{160CB929-66BF-AB4A-95F0-C5E63F8072DE}"/>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a:p>
          </p:txBody>
        </p:sp>
        <p:sp>
          <p:nvSpPr>
            <p:cNvPr id="24" name="object 20">
              <a:extLst>
                <a:ext uri="{FF2B5EF4-FFF2-40B4-BE49-F238E27FC236}">
                  <a16:creationId xmlns:a16="http://schemas.microsoft.com/office/drawing/2014/main" id="{3FEABC45-4F54-F747-BCFD-6BB14C7D5295}"/>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a:p>
          </p:txBody>
        </p:sp>
        <p:sp>
          <p:nvSpPr>
            <p:cNvPr id="25" name="object 21">
              <a:extLst>
                <a:ext uri="{FF2B5EF4-FFF2-40B4-BE49-F238E27FC236}">
                  <a16:creationId xmlns:a16="http://schemas.microsoft.com/office/drawing/2014/main" id="{EB2DA3C7-B9C9-8846-97DA-9030FF267F93}"/>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a:p>
          </p:txBody>
        </p:sp>
      </p:grpSp>
      <p:pic>
        <p:nvPicPr>
          <p:cNvPr id="4" name="Graphic 3">
            <a:extLst>
              <a:ext uri="{FF2B5EF4-FFF2-40B4-BE49-F238E27FC236}">
                <a16:creationId xmlns:a16="http://schemas.microsoft.com/office/drawing/2014/main" id="{4A7EB7E3-BB84-114F-BFA4-6AAC27737D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6039" y="83199"/>
            <a:ext cx="2079924" cy="818693"/>
          </a:xfrm>
          <a:prstGeom prst="rect">
            <a:avLst/>
          </a:prstGeom>
        </p:spPr>
      </p:pic>
      <p:cxnSp>
        <p:nvCxnSpPr>
          <p:cNvPr id="7" name="Straight Connector 6">
            <a:extLst>
              <a:ext uri="{FF2B5EF4-FFF2-40B4-BE49-F238E27FC236}">
                <a16:creationId xmlns:a16="http://schemas.microsoft.com/office/drawing/2014/main" id="{5F2E19D6-8221-B04A-9838-06D0DB491D64}"/>
              </a:ext>
            </a:extLst>
          </p:cNvPr>
          <p:cNvCxnSpPr>
            <a:cxnSpLocks/>
          </p:cNvCxnSpPr>
          <p:nvPr userDrawn="1"/>
        </p:nvCxnSpPr>
        <p:spPr>
          <a:xfrm>
            <a:off x="-175740" y="4174431"/>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object 22">
            <a:extLst>
              <a:ext uri="{FF2B5EF4-FFF2-40B4-BE49-F238E27FC236}">
                <a16:creationId xmlns:a16="http://schemas.microsoft.com/office/drawing/2014/main" id="{ECBE36E0-7C20-0F47-9848-32C8CECD3368}"/>
              </a:ext>
            </a:extLst>
          </p:cNvPr>
          <p:cNvSpPr txBox="1"/>
          <p:nvPr userDrawn="1"/>
        </p:nvSpPr>
        <p:spPr>
          <a:xfrm>
            <a:off x="9066415" y="6561071"/>
            <a:ext cx="2923540" cy="164148"/>
          </a:xfrm>
          <a:prstGeom prst="rect">
            <a:avLst/>
          </a:prstGeom>
        </p:spPr>
        <p:txBody>
          <a:bodyPr vert="horz" wrap="square" lIns="0" tIns="10160" rIns="0" bIns="0" rtlCol="0">
            <a:spAutoFit/>
          </a:bodyPr>
          <a:lstStyle/>
          <a:p>
            <a:pPr marL="12700">
              <a:lnSpc>
                <a:spcPct val="100000"/>
              </a:lnSpc>
              <a:spcBef>
                <a:spcPts val="80"/>
              </a:spcBef>
            </a:pPr>
            <a:r>
              <a:rPr sz="1000">
                <a:solidFill>
                  <a:srgbClr val="FFFFFF"/>
                </a:solidFill>
                <a:latin typeface="SourceSansPro-Light"/>
                <a:cs typeface="SourceSansPro-Light"/>
              </a:rPr>
              <a:t>© </a:t>
            </a:r>
            <a:r>
              <a:rPr sz="1000" spc="-11">
                <a:solidFill>
                  <a:srgbClr val="FFFFFF"/>
                </a:solidFill>
                <a:latin typeface="SourceSansPro-Light"/>
                <a:cs typeface="SourceSansPro-Light"/>
              </a:rPr>
              <a:t>2020 Tivity </a:t>
            </a:r>
            <a:r>
              <a:rPr sz="1000" spc="-15">
                <a:solidFill>
                  <a:srgbClr val="FFFFFF"/>
                </a:solidFill>
                <a:latin typeface="SourceSansPro-Light"/>
                <a:cs typeface="SourceSansPro-Light"/>
              </a:rPr>
              <a:t>Health, </a:t>
            </a:r>
            <a:r>
              <a:rPr sz="1000" spc="-11">
                <a:solidFill>
                  <a:srgbClr val="FFFFFF"/>
                </a:solidFill>
                <a:latin typeface="SourceSansPro-Light"/>
                <a:cs typeface="SourceSansPro-Light"/>
              </a:rPr>
              <a:t>Inc. All rights</a:t>
            </a:r>
            <a:r>
              <a:rPr sz="1000" spc="-91">
                <a:solidFill>
                  <a:srgbClr val="FFFFFF"/>
                </a:solidFill>
                <a:latin typeface="SourceSansPro-Light"/>
                <a:cs typeface="SourceSansPro-Light"/>
              </a:rPr>
              <a:t> </a:t>
            </a:r>
            <a:r>
              <a:rPr sz="1000" spc="-11">
                <a:solidFill>
                  <a:srgbClr val="FFFFFF"/>
                </a:solidFill>
                <a:latin typeface="SourceSansPro-Light"/>
                <a:cs typeface="SourceSansPro-Light"/>
              </a:rPr>
              <a:t>reserved.</a:t>
            </a:r>
            <a:endParaRPr sz="1000">
              <a:latin typeface="SourceSansPro-Light"/>
              <a:cs typeface="SourceSansPro-Light"/>
            </a:endParaRPr>
          </a:p>
        </p:txBody>
      </p:sp>
    </p:spTree>
    <p:extLst>
      <p:ext uri="{BB962C8B-B14F-4D97-AF65-F5344CB8AC3E}">
        <p14:creationId xmlns:p14="http://schemas.microsoft.com/office/powerpoint/2010/main" val="3021396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 HEADSHOTS">
    <p:bg>
      <p:bgPr>
        <a:solidFill>
          <a:schemeClr val="accent1"/>
        </a:solidFill>
        <a:effectLst/>
      </p:bgPr>
    </p:bg>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2502387" y="5463861"/>
            <a:ext cx="3478076" cy="265385"/>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a:t>
            </a:r>
          </a:p>
          <a:p>
            <a:pPr lvl="0"/>
            <a:r>
              <a:rPr lang="en-US"/>
              <a:t>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2502387" y="4749925"/>
            <a:ext cx="3471695" cy="594360"/>
          </a:xfrm>
          <a:prstGeom prst="rect">
            <a:avLst/>
          </a:prstGeom>
        </p:spPr>
        <p:txBody>
          <a:bodyPr lIns="0" tIns="0" rIns="0" bIns="0" anchor="b" anchorCtr="0">
            <a:noAutofit/>
          </a:bodyPr>
          <a:lstStyle>
            <a:lvl1pPr marL="0" indent="0">
              <a:lnSpc>
                <a:spcPts val="22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a:t>
            </a:r>
          </a:p>
          <a:p>
            <a:pPr lvl="0"/>
            <a:r>
              <a:rPr lang="en-US"/>
              <a:t>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550425" y="6397834"/>
            <a:ext cx="5833903"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sp>
        <p:nvSpPr>
          <p:cNvPr id="3" name="Picture Placeholder 2">
            <a:extLst>
              <a:ext uri="{FF2B5EF4-FFF2-40B4-BE49-F238E27FC236}">
                <a16:creationId xmlns:a16="http://schemas.microsoft.com/office/drawing/2014/main" id="{0F7D713B-7F07-F940-87C5-3144C80874D0}"/>
              </a:ext>
            </a:extLst>
          </p:cNvPr>
          <p:cNvSpPr>
            <a:spLocks noGrp="1"/>
          </p:cNvSpPr>
          <p:nvPr>
            <p:ph type="pic" sz="quarter" idx="15"/>
          </p:nvPr>
        </p:nvSpPr>
        <p:spPr>
          <a:xfrm>
            <a:off x="550424" y="4701751"/>
            <a:ext cx="1794933" cy="1344613"/>
          </a:xfrm>
          <a:prstGeom prst="ellipse">
            <a:avLst/>
          </a:prstGeom>
        </p:spPr>
        <p:txBody>
          <a:bodyPr/>
          <a:lstStyle>
            <a:lvl1pPr marL="0" indent="0" algn="ctr">
              <a:buNone/>
              <a:defRPr sz="1500">
                <a:solidFill>
                  <a:schemeClr val="tx2"/>
                </a:solidFill>
              </a:defRPr>
            </a:lvl1pPr>
          </a:lstStyle>
          <a:p>
            <a:r>
              <a:rPr lang="en-US"/>
              <a:t>Click icon to add picture</a:t>
            </a:r>
          </a:p>
        </p:txBody>
      </p:sp>
      <p:grpSp>
        <p:nvGrpSpPr>
          <p:cNvPr id="25" name="Group 24">
            <a:extLst>
              <a:ext uri="{FF2B5EF4-FFF2-40B4-BE49-F238E27FC236}">
                <a16:creationId xmlns:a16="http://schemas.microsoft.com/office/drawing/2014/main" id="{53CDE744-52F3-8049-A180-096B605AE930}"/>
              </a:ext>
            </a:extLst>
          </p:cNvPr>
          <p:cNvGrpSpPr/>
          <p:nvPr userDrawn="1"/>
        </p:nvGrpSpPr>
        <p:grpSpPr>
          <a:xfrm>
            <a:off x="10289371" y="2"/>
            <a:ext cx="1902976" cy="1256665"/>
            <a:chOff x="7717028" y="0"/>
            <a:chExt cx="1427232" cy="1256665"/>
          </a:xfrm>
        </p:grpSpPr>
        <p:sp>
          <p:nvSpPr>
            <p:cNvPr id="26" name="object 19">
              <a:extLst>
                <a:ext uri="{FF2B5EF4-FFF2-40B4-BE49-F238E27FC236}">
                  <a16:creationId xmlns:a16="http://schemas.microsoft.com/office/drawing/2014/main" id="{0C765932-0D7D-3249-BFC8-7589D5EC4DC2}"/>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a:p>
          </p:txBody>
        </p:sp>
        <p:sp>
          <p:nvSpPr>
            <p:cNvPr id="27" name="object 20">
              <a:extLst>
                <a:ext uri="{FF2B5EF4-FFF2-40B4-BE49-F238E27FC236}">
                  <a16:creationId xmlns:a16="http://schemas.microsoft.com/office/drawing/2014/main" id="{D948D801-0C8E-464D-8E06-FE72E1CCF7AA}"/>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a:p>
          </p:txBody>
        </p:sp>
        <p:sp>
          <p:nvSpPr>
            <p:cNvPr id="28" name="object 21">
              <a:extLst>
                <a:ext uri="{FF2B5EF4-FFF2-40B4-BE49-F238E27FC236}">
                  <a16:creationId xmlns:a16="http://schemas.microsoft.com/office/drawing/2014/main" id="{5FFFBDB2-E153-0C48-8391-1ECBFC87E29D}"/>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a:p>
          </p:txBody>
        </p:sp>
      </p:grpSp>
      <p:pic>
        <p:nvPicPr>
          <p:cNvPr id="32" name="Graphic 31">
            <a:extLst>
              <a:ext uri="{FF2B5EF4-FFF2-40B4-BE49-F238E27FC236}">
                <a16:creationId xmlns:a16="http://schemas.microsoft.com/office/drawing/2014/main" id="{70D846D6-5DB8-BC46-B33F-81C2199866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6039" y="83199"/>
            <a:ext cx="2079924" cy="818693"/>
          </a:xfrm>
          <a:prstGeom prst="rect">
            <a:avLst/>
          </a:prstGeom>
        </p:spPr>
      </p:pic>
      <p:sp>
        <p:nvSpPr>
          <p:cNvPr id="33" name="object 22">
            <a:extLst>
              <a:ext uri="{FF2B5EF4-FFF2-40B4-BE49-F238E27FC236}">
                <a16:creationId xmlns:a16="http://schemas.microsoft.com/office/drawing/2014/main" id="{BAFFD935-08B5-AE47-B2E5-DF6083A30043}"/>
              </a:ext>
            </a:extLst>
          </p:cNvPr>
          <p:cNvSpPr txBox="1"/>
          <p:nvPr userDrawn="1"/>
        </p:nvSpPr>
        <p:spPr>
          <a:xfrm>
            <a:off x="9066415" y="6561071"/>
            <a:ext cx="2923540" cy="164148"/>
          </a:xfrm>
          <a:prstGeom prst="rect">
            <a:avLst/>
          </a:prstGeom>
        </p:spPr>
        <p:txBody>
          <a:bodyPr vert="horz" wrap="square" lIns="0" tIns="10160" rIns="0" bIns="0" rtlCol="0">
            <a:spAutoFit/>
          </a:bodyPr>
          <a:lstStyle/>
          <a:p>
            <a:pPr marL="12700">
              <a:lnSpc>
                <a:spcPct val="100000"/>
              </a:lnSpc>
              <a:spcBef>
                <a:spcPts val="80"/>
              </a:spcBef>
            </a:pPr>
            <a:r>
              <a:rPr sz="1000">
                <a:solidFill>
                  <a:srgbClr val="FFFFFF"/>
                </a:solidFill>
                <a:latin typeface="SourceSansPro-Light"/>
                <a:cs typeface="SourceSansPro-Light"/>
              </a:rPr>
              <a:t>© </a:t>
            </a:r>
            <a:r>
              <a:rPr sz="1000" spc="-11">
                <a:solidFill>
                  <a:srgbClr val="FFFFFF"/>
                </a:solidFill>
                <a:latin typeface="SourceSansPro-Light"/>
                <a:cs typeface="SourceSansPro-Light"/>
              </a:rPr>
              <a:t>2020 Tivity </a:t>
            </a:r>
            <a:r>
              <a:rPr sz="1000" spc="-15">
                <a:solidFill>
                  <a:srgbClr val="FFFFFF"/>
                </a:solidFill>
                <a:latin typeface="SourceSansPro-Light"/>
                <a:cs typeface="SourceSansPro-Light"/>
              </a:rPr>
              <a:t>Health, </a:t>
            </a:r>
            <a:r>
              <a:rPr sz="1000" spc="-11">
                <a:solidFill>
                  <a:srgbClr val="FFFFFF"/>
                </a:solidFill>
                <a:latin typeface="SourceSansPro-Light"/>
                <a:cs typeface="SourceSansPro-Light"/>
              </a:rPr>
              <a:t>Inc. All rights</a:t>
            </a:r>
            <a:r>
              <a:rPr sz="1000" spc="-91">
                <a:solidFill>
                  <a:srgbClr val="FFFFFF"/>
                </a:solidFill>
                <a:latin typeface="SourceSansPro-Light"/>
                <a:cs typeface="SourceSansPro-Light"/>
              </a:rPr>
              <a:t> </a:t>
            </a:r>
            <a:r>
              <a:rPr sz="1000" spc="-11">
                <a:solidFill>
                  <a:srgbClr val="FFFFFF"/>
                </a:solidFill>
                <a:latin typeface="SourceSansPro-Light"/>
                <a:cs typeface="SourceSansPro-Light"/>
              </a:rPr>
              <a:t>reserved.</a:t>
            </a:r>
            <a:endParaRPr sz="1000">
              <a:latin typeface="SourceSansPro-Light"/>
              <a:cs typeface="SourceSansPro-Light"/>
            </a:endParaRPr>
          </a:p>
        </p:txBody>
      </p:sp>
      <p:sp>
        <p:nvSpPr>
          <p:cNvPr id="37" name="Text Placeholder 7">
            <a:extLst>
              <a:ext uri="{FF2B5EF4-FFF2-40B4-BE49-F238E27FC236}">
                <a16:creationId xmlns:a16="http://schemas.microsoft.com/office/drawing/2014/main" id="{3FFBB285-974F-A246-BE68-190BF72ED71F}"/>
              </a:ext>
            </a:extLst>
          </p:cNvPr>
          <p:cNvSpPr>
            <a:spLocks noGrp="1"/>
          </p:cNvSpPr>
          <p:nvPr>
            <p:ph type="body" sz="quarter" idx="16" hasCustomPrompt="1"/>
          </p:nvPr>
        </p:nvSpPr>
        <p:spPr>
          <a:xfrm>
            <a:off x="8208243" y="5463861"/>
            <a:ext cx="3478076" cy="265385"/>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a:t>
            </a:r>
          </a:p>
          <a:p>
            <a:pPr lvl="0"/>
            <a:r>
              <a:rPr lang="en-US"/>
              <a:t>goes here</a:t>
            </a:r>
          </a:p>
        </p:txBody>
      </p:sp>
      <p:sp>
        <p:nvSpPr>
          <p:cNvPr id="38" name="Text Placeholder 7">
            <a:extLst>
              <a:ext uri="{FF2B5EF4-FFF2-40B4-BE49-F238E27FC236}">
                <a16:creationId xmlns:a16="http://schemas.microsoft.com/office/drawing/2014/main" id="{E862B876-DD64-2241-A677-C00114AAFAB1}"/>
              </a:ext>
            </a:extLst>
          </p:cNvPr>
          <p:cNvSpPr>
            <a:spLocks noGrp="1"/>
          </p:cNvSpPr>
          <p:nvPr>
            <p:ph type="body" sz="quarter" idx="17" hasCustomPrompt="1"/>
          </p:nvPr>
        </p:nvSpPr>
        <p:spPr>
          <a:xfrm>
            <a:off x="8208243" y="4749925"/>
            <a:ext cx="3471695" cy="594360"/>
          </a:xfrm>
          <a:prstGeom prst="rect">
            <a:avLst/>
          </a:prstGeom>
        </p:spPr>
        <p:txBody>
          <a:bodyPr lIns="0" tIns="0" rIns="0" bIns="0" anchor="b" anchorCtr="0">
            <a:noAutofit/>
          </a:bodyPr>
          <a:lstStyle>
            <a:lvl1pPr marL="0" indent="0">
              <a:lnSpc>
                <a:spcPts val="22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a:t>
            </a:r>
          </a:p>
          <a:p>
            <a:pPr lvl="0"/>
            <a:r>
              <a:rPr lang="en-US"/>
              <a:t>goes here</a:t>
            </a:r>
          </a:p>
        </p:txBody>
      </p:sp>
      <p:sp>
        <p:nvSpPr>
          <p:cNvPr id="39" name="Picture Placeholder 2">
            <a:extLst>
              <a:ext uri="{FF2B5EF4-FFF2-40B4-BE49-F238E27FC236}">
                <a16:creationId xmlns:a16="http://schemas.microsoft.com/office/drawing/2014/main" id="{14785DC6-14C3-E343-82D6-E5ECAAE273AD}"/>
              </a:ext>
            </a:extLst>
          </p:cNvPr>
          <p:cNvSpPr>
            <a:spLocks noGrp="1"/>
          </p:cNvSpPr>
          <p:nvPr>
            <p:ph type="pic" sz="quarter" idx="18"/>
          </p:nvPr>
        </p:nvSpPr>
        <p:spPr>
          <a:xfrm>
            <a:off x="6256280" y="4701751"/>
            <a:ext cx="1794933" cy="1344613"/>
          </a:xfrm>
          <a:prstGeom prst="ellipse">
            <a:avLst/>
          </a:prstGeom>
        </p:spPr>
        <p:txBody>
          <a:bodyPr/>
          <a:lstStyle>
            <a:lvl1pPr marL="0" indent="0" algn="ctr">
              <a:buNone/>
              <a:defRPr sz="1500">
                <a:solidFill>
                  <a:schemeClr val="tx2"/>
                </a:solidFill>
              </a:defRPr>
            </a:lvl1pPr>
          </a:lstStyle>
          <a:p>
            <a:r>
              <a:rPr lang="en-US"/>
              <a:t>Click icon to add picture</a:t>
            </a:r>
          </a:p>
        </p:txBody>
      </p:sp>
      <p:sp>
        <p:nvSpPr>
          <p:cNvPr id="40" name="Title 1">
            <a:extLst>
              <a:ext uri="{FF2B5EF4-FFF2-40B4-BE49-F238E27FC236}">
                <a16:creationId xmlns:a16="http://schemas.microsoft.com/office/drawing/2014/main" id="{666E7C06-35E4-C147-B93C-5A5154EA1821}"/>
              </a:ext>
            </a:extLst>
          </p:cNvPr>
          <p:cNvSpPr>
            <a:spLocks noGrp="1"/>
          </p:cNvSpPr>
          <p:nvPr>
            <p:ph type="ctrTitle" hasCustomPrompt="1"/>
          </p:nvPr>
        </p:nvSpPr>
        <p:spPr>
          <a:xfrm>
            <a:off x="550431" y="901893"/>
            <a:ext cx="9706551" cy="2472385"/>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41" name="Text Placeholder 12">
            <a:extLst>
              <a:ext uri="{FF2B5EF4-FFF2-40B4-BE49-F238E27FC236}">
                <a16:creationId xmlns:a16="http://schemas.microsoft.com/office/drawing/2014/main" id="{D3483645-9779-9449-AAA3-11CAC1E7390E}"/>
              </a:ext>
            </a:extLst>
          </p:cNvPr>
          <p:cNvSpPr>
            <a:spLocks noGrp="1"/>
          </p:cNvSpPr>
          <p:nvPr>
            <p:ph type="body" sz="quarter" idx="10" hasCustomPrompt="1"/>
          </p:nvPr>
        </p:nvSpPr>
        <p:spPr>
          <a:xfrm>
            <a:off x="550431" y="3584517"/>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cxnSp>
        <p:nvCxnSpPr>
          <p:cNvPr id="42" name="Straight Connector 41">
            <a:extLst>
              <a:ext uri="{FF2B5EF4-FFF2-40B4-BE49-F238E27FC236}">
                <a16:creationId xmlns:a16="http://schemas.microsoft.com/office/drawing/2014/main" id="{33FBC37B-ABA0-1245-8B90-70A63E8667FB}"/>
              </a:ext>
            </a:extLst>
          </p:cNvPr>
          <p:cNvCxnSpPr>
            <a:cxnSpLocks/>
          </p:cNvCxnSpPr>
          <p:nvPr userDrawn="1"/>
        </p:nvCxnSpPr>
        <p:spPr>
          <a:xfrm>
            <a:off x="-175740" y="3469632"/>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9083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ARTNER LOGO">
    <p:bg>
      <p:bgPr>
        <a:solidFill>
          <a:schemeClr val="bg1"/>
        </a:soli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D2961C0E-2A58-CC46-BC7D-111479845052}"/>
              </a:ext>
            </a:extLst>
          </p:cNvPr>
          <p:cNvSpPr/>
          <p:nvPr userDrawn="1"/>
        </p:nvSpPr>
        <p:spPr>
          <a:xfrm>
            <a:off x="0" y="1460944"/>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13274D8C-600E-E34D-B0CF-F983C568D97D}"/>
              </a:ext>
            </a:extLst>
          </p:cNvPr>
          <p:cNvSpPr/>
          <p:nvPr userDrawn="1"/>
        </p:nvSpPr>
        <p:spPr>
          <a:xfrm>
            <a:off x="0" y="1"/>
            <a:ext cx="12192000" cy="2237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550423" y="4578489"/>
            <a:ext cx="7210128"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550424" y="4151764"/>
            <a:ext cx="7196899"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8348829" y="4169046"/>
            <a:ext cx="2954979"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pic>
        <p:nvPicPr>
          <p:cNvPr id="17" name="Graphic 16">
            <a:extLst>
              <a:ext uri="{FF2B5EF4-FFF2-40B4-BE49-F238E27FC236}">
                <a16:creationId xmlns:a16="http://schemas.microsoft.com/office/drawing/2014/main" id="{35A153BE-5934-A647-A803-5CC6EF055F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23233" y="5704495"/>
            <a:ext cx="2066720" cy="813496"/>
          </a:xfrm>
          <a:prstGeom prst="rect">
            <a:avLst/>
          </a:prstGeom>
        </p:spPr>
      </p:pic>
      <p:sp>
        <p:nvSpPr>
          <p:cNvPr id="25" name="object 22">
            <a:extLst>
              <a:ext uri="{FF2B5EF4-FFF2-40B4-BE49-F238E27FC236}">
                <a16:creationId xmlns:a16="http://schemas.microsoft.com/office/drawing/2014/main" id="{D1D0BA18-A918-BA4A-85C7-FFDF86F59587}"/>
              </a:ext>
            </a:extLst>
          </p:cNvPr>
          <p:cNvSpPr txBox="1"/>
          <p:nvPr userDrawn="1"/>
        </p:nvSpPr>
        <p:spPr>
          <a:xfrm>
            <a:off x="4634231" y="6648134"/>
            <a:ext cx="2923540" cy="164148"/>
          </a:xfrm>
          <a:prstGeom prst="rect">
            <a:avLst/>
          </a:prstGeom>
        </p:spPr>
        <p:txBody>
          <a:bodyPr vert="horz" wrap="square" lIns="0" tIns="10160" rIns="0" bIns="0" rtlCol="0">
            <a:spAutoFit/>
          </a:bodyPr>
          <a:lstStyle/>
          <a:p>
            <a:pPr marL="12700" algn="ctr">
              <a:lnSpc>
                <a:spcPct val="100000"/>
              </a:lnSpc>
              <a:spcBef>
                <a:spcPts val="80"/>
              </a:spcBef>
            </a:pPr>
            <a:r>
              <a:rPr sz="1000">
                <a:solidFill>
                  <a:schemeClr val="tx2"/>
                </a:solidFill>
                <a:latin typeface="SourceSansPro-Light"/>
                <a:cs typeface="SourceSansPro-Light"/>
              </a:rPr>
              <a:t>© </a:t>
            </a:r>
            <a:r>
              <a:rPr sz="1000" spc="-11">
                <a:solidFill>
                  <a:schemeClr val="tx2"/>
                </a:solidFill>
                <a:latin typeface="SourceSansPro-Light"/>
                <a:cs typeface="SourceSansPro-Light"/>
              </a:rPr>
              <a:t>2020 Tivity </a:t>
            </a:r>
            <a:r>
              <a:rPr sz="1000" spc="-15">
                <a:solidFill>
                  <a:schemeClr val="tx2"/>
                </a:solidFill>
                <a:latin typeface="SourceSansPro-Light"/>
                <a:cs typeface="SourceSansPro-Light"/>
              </a:rPr>
              <a:t>Health, </a:t>
            </a:r>
            <a:r>
              <a:rPr sz="1000" spc="-11">
                <a:solidFill>
                  <a:schemeClr val="tx2"/>
                </a:solidFill>
                <a:latin typeface="SourceSansPro-Light"/>
                <a:cs typeface="SourceSansPro-Light"/>
              </a:rPr>
              <a:t>Inc. All rights</a:t>
            </a:r>
            <a:r>
              <a:rPr sz="1000" spc="-91">
                <a:solidFill>
                  <a:schemeClr val="tx2"/>
                </a:solidFill>
                <a:latin typeface="SourceSansPro-Light"/>
                <a:cs typeface="SourceSansPro-Light"/>
              </a:rPr>
              <a:t> </a:t>
            </a:r>
            <a:r>
              <a:rPr sz="1000" spc="-11">
                <a:solidFill>
                  <a:schemeClr val="tx2"/>
                </a:solidFill>
                <a:latin typeface="SourceSansPro-Light"/>
                <a:cs typeface="SourceSansPro-Light"/>
              </a:rPr>
              <a:t>reserved.</a:t>
            </a:r>
            <a:endParaRPr sz="1000">
              <a:solidFill>
                <a:schemeClr val="tx2"/>
              </a:solidFill>
              <a:latin typeface="SourceSansPro-Light"/>
              <a:cs typeface="SourceSansPro-Light"/>
            </a:endParaRPr>
          </a:p>
        </p:txBody>
      </p:sp>
      <p:grpSp>
        <p:nvGrpSpPr>
          <p:cNvPr id="26" name="Group 25">
            <a:extLst>
              <a:ext uri="{FF2B5EF4-FFF2-40B4-BE49-F238E27FC236}">
                <a16:creationId xmlns:a16="http://schemas.microsoft.com/office/drawing/2014/main" id="{059020C4-B9CC-ED4B-927A-32972DEB94C7}"/>
              </a:ext>
            </a:extLst>
          </p:cNvPr>
          <p:cNvGrpSpPr/>
          <p:nvPr userDrawn="1"/>
        </p:nvGrpSpPr>
        <p:grpSpPr>
          <a:xfrm>
            <a:off x="10289371" y="2"/>
            <a:ext cx="1902976" cy="1256665"/>
            <a:chOff x="7717028" y="0"/>
            <a:chExt cx="1427232" cy="1256665"/>
          </a:xfrm>
        </p:grpSpPr>
        <p:sp>
          <p:nvSpPr>
            <p:cNvPr id="27" name="object 19">
              <a:extLst>
                <a:ext uri="{FF2B5EF4-FFF2-40B4-BE49-F238E27FC236}">
                  <a16:creationId xmlns:a16="http://schemas.microsoft.com/office/drawing/2014/main" id="{B5AAF14B-B138-4440-BC94-85CFA854B1E9}"/>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a:p>
          </p:txBody>
        </p:sp>
        <p:sp>
          <p:nvSpPr>
            <p:cNvPr id="28" name="object 20">
              <a:extLst>
                <a:ext uri="{FF2B5EF4-FFF2-40B4-BE49-F238E27FC236}">
                  <a16:creationId xmlns:a16="http://schemas.microsoft.com/office/drawing/2014/main" id="{7D2D0ACD-E23F-334E-AFAC-0ECA29E82540}"/>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a:p>
          </p:txBody>
        </p:sp>
        <p:sp>
          <p:nvSpPr>
            <p:cNvPr id="29" name="object 21">
              <a:extLst>
                <a:ext uri="{FF2B5EF4-FFF2-40B4-BE49-F238E27FC236}">
                  <a16:creationId xmlns:a16="http://schemas.microsoft.com/office/drawing/2014/main" id="{92A0FBB2-70B8-C94E-9500-3CD6910CCD71}"/>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a:p>
          </p:txBody>
        </p:sp>
      </p:grpSp>
      <p:sp>
        <p:nvSpPr>
          <p:cNvPr id="30" name="Title 1">
            <a:extLst>
              <a:ext uri="{FF2B5EF4-FFF2-40B4-BE49-F238E27FC236}">
                <a16:creationId xmlns:a16="http://schemas.microsoft.com/office/drawing/2014/main" id="{6AC13599-1C17-C74E-8954-D718F3B00227}"/>
              </a:ext>
            </a:extLst>
          </p:cNvPr>
          <p:cNvSpPr>
            <a:spLocks noGrp="1"/>
          </p:cNvSpPr>
          <p:nvPr>
            <p:ph type="ctrTitle" hasCustomPrompt="1"/>
          </p:nvPr>
        </p:nvSpPr>
        <p:spPr>
          <a:xfrm>
            <a:off x="550431" y="396905"/>
            <a:ext cx="9706551" cy="2472385"/>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31" name="Text Placeholder 12">
            <a:extLst>
              <a:ext uri="{FF2B5EF4-FFF2-40B4-BE49-F238E27FC236}">
                <a16:creationId xmlns:a16="http://schemas.microsoft.com/office/drawing/2014/main" id="{E3150548-B80A-634C-AE39-4859B4FDC1F9}"/>
              </a:ext>
            </a:extLst>
          </p:cNvPr>
          <p:cNvSpPr>
            <a:spLocks noGrp="1"/>
          </p:cNvSpPr>
          <p:nvPr>
            <p:ph type="body" sz="quarter" idx="10" hasCustomPrompt="1"/>
          </p:nvPr>
        </p:nvSpPr>
        <p:spPr>
          <a:xfrm>
            <a:off x="550431" y="3079529"/>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cxnSp>
        <p:nvCxnSpPr>
          <p:cNvPr id="32" name="Straight Connector 31">
            <a:extLst>
              <a:ext uri="{FF2B5EF4-FFF2-40B4-BE49-F238E27FC236}">
                <a16:creationId xmlns:a16="http://schemas.microsoft.com/office/drawing/2014/main" id="{F1A93393-8FC2-0241-ACCA-C7797B85ED0C}"/>
              </a:ext>
            </a:extLst>
          </p:cNvPr>
          <p:cNvCxnSpPr>
            <a:cxnSpLocks/>
          </p:cNvCxnSpPr>
          <p:nvPr userDrawn="1"/>
        </p:nvCxnSpPr>
        <p:spPr>
          <a:xfrm>
            <a:off x="-175740" y="2964644"/>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5915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0" y="0"/>
            <a:ext cx="12192000"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730529" y="6557401"/>
            <a:ext cx="2823696" cy="215444"/>
          </a:xfrm>
          <a:prstGeom prst="rect">
            <a:avLst/>
          </a:prstGeom>
          <a:noFill/>
        </p:spPr>
        <p:txBody>
          <a:bodyPr wrap="square" rtlCol="0">
            <a:spAutoFit/>
          </a:bodyPr>
          <a:lstStyle/>
          <a:p>
            <a:r>
              <a:rPr lang="en-US" sz="800" b="0" i="0" baseline="0" dirty="0">
                <a:solidFill>
                  <a:schemeClr val="bg1"/>
                </a:solidFill>
                <a:latin typeface="Calibri Light" charset="0"/>
              </a:rPr>
              <a:t>© </a:t>
            </a:r>
            <a:r>
              <a:rPr lang="is-IS" sz="800" b="0" i="0" baseline="0" dirty="0">
                <a:solidFill>
                  <a:schemeClr val="bg1"/>
                </a:solidFill>
                <a:latin typeface="Calibri Light" charset="0"/>
              </a:rPr>
              <a:t>2021</a:t>
            </a:r>
            <a:r>
              <a:rPr lang="en-US" sz="800" b="0" i="0" baseline="0" dirty="0">
                <a:solidFill>
                  <a:schemeClr val="bg1"/>
                </a:solidFill>
                <a:latin typeface="Calibri Light" charset="0"/>
              </a:rPr>
              <a:t> Tivity Health, Inc. All rights reserved.</a:t>
            </a:r>
          </a:p>
        </p:txBody>
      </p:sp>
      <p:sp>
        <p:nvSpPr>
          <p:cNvPr id="12" name="Title 1">
            <a:extLst>
              <a:ext uri="{FF2B5EF4-FFF2-40B4-BE49-F238E27FC236}">
                <a16:creationId xmlns:a16="http://schemas.microsoft.com/office/drawing/2014/main" id="{F29A0FB7-A879-5342-BCEA-056EFC70B47E}"/>
              </a:ext>
            </a:extLst>
          </p:cNvPr>
          <p:cNvSpPr>
            <a:spLocks noGrp="1"/>
          </p:cNvSpPr>
          <p:nvPr>
            <p:ph type="title"/>
          </p:nvPr>
        </p:nvSpPr>
        <p:spPr>
          <a:xfrm>
            <a:off x="365760" y="877561"/>
            <a:ext cx="9704672" cy="3185747"/>
          </a:xfrm>
        </p:spPr>
        <p:txBody>
          <a:bodyPr anchor="b" anchorCtr="0">
            <a:normAutofit/>
          </a:bodyPr>
          <a:lstStyle>
            <a:lvl1pPr algn="l">
              <a:lnSpc>
                <a:spcPts val="6000"/>
              </a:lnSpc>
              <a:defRPr sz="7000" cap="all" baseline="0">
                <a:solidFill>
                  <a:schemeClr val="bg1"/>
                </a:solidFill>
              </a:defRPr>
            </a:lvl1pPr>
          </a:lstStyle>
          <a:p>
            <a:r>
              <a:rPr lang="en-US"/>
              <a:t>Click to edit Master title style</a:t>
            </a:r>
          </a:p>
        </p:txBody>
      </p:sp>
      <p:sp>
        <p:nvSpPr>
          <p:cNvPr id="13" name="Rectangle 12">
            <a:extLst>
              <a:ext uri="{FF2B5EF4-FFF2-40B4-BE49-F238E27FC236}">
                <a16:creationId xmlns:a16="http://schemas.microsoft.com/office/drawing/2014/main" id="{56D380A5-F197-A542-8465-B3F085294888}"/>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
        <p:nvSpPr>
          <p:cNvPr id="14" name="Subtitle 2">
            <a:extLst>
              <a:ext uri="{FF2B5EF4-FFF2-40B4-BE49-F238E27FC236}">
                <a16:creationId xmlns:a16="http://schemas.microsoft.com/office/drawing/2014/main" id="{E6EA5DD4-7C5C-9942-B62B-BFB9C052549A}"/>
              </a:ext>
            </a:extLst>
          </p:cNvPr>
          <p:cNvSpPr>
            <a:spLocks noGrp="1"/>
          </p:cNvSpPr>
          <p:nvPr>
            <p:ph type="subTitle" idx="1"/>
          </p:nvPr>
        </p:nvSpPr>
        <p:spPr>
          <a:xfrm>
            <a:off x="365759" y="4527302"/>
            <a:ext cx="9704672" cy="808583"/>
          </a:xfrm>
        </p:spPr>
        <p:txBody>
          <a:bodyPr/>
          <a:lstStyle>
            <a:lvl1pPr marL="0" indent="0" algn="l">
              <a:buNone/>
              <a:defRPr sz="1800" i="0"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sz="1600">
              <a:solidFill>
                <a:schemeClr val="bg1"/>
              </a:solidFill>
              <a:latin typeface="Calibri Light" charset="0"/>
              <a:ea typeface="Calibri Light" charset="0"/>
              <a:cs typeface="Calibri Light" charset="0"/>
            </a:endParaRPr>
          </a:p>
        </p:txBody>
      </p:sp>
      <p:pic>
        <p:nvPicPr>
          <p:cNvPr id="9" name="Picture 2">
            <a:extLst>
              <a:ext uri="{FF2B5EF4-FFF2-40B4-BE49-F238E27FC236}">
                <a16:creationId xmlns:a16="http://schemas.microsoft.com/office/drawing/2014/main" id="{15253326-140E-4DB9-9E7F-75DE770D95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27958" y="5613157"/>
            <a:ext cx="2772080" cy="99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440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AVY DIVIDER">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76FC90BE-54FC-264C-8F40-BA2E4EBB06EF}"/>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AF66EC19-8E6D-C045-97CC-00648E6D1EC4}"/>
              </a:ext>
            </a:extLst>
          </p:cNvPr>
          <p:cNvSpPr/>
          <p:nvPr userDrawn="1"/>
        </p:nvSpPr>
        <p:spPr>
          <a:xfrm>
            <a:off x="0" y="1"/>
            <a:ext cx="12192000" cy="22374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 Placeholder 12">
            <a:extLst>
              <a:ext uri="{FF2B5EF4-FFF2-40B4-BE49-F238E27FC236}">
                <a16:creationId xmlns:a16="http://schemas.microsoft.com/office/drawing/2014/main" id="{ACBF44B7-FE14-9142-A161-6B4CB7F29CED}"/>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29" name="Title 1">
            <a:extLst>
              <a:ext uri="{FF2B5EF4-FFF2-40B4-BE49-F238E27FC236}">
                <a16:creationId xmlns:a16="http://schemas.microsoft.com/office/drawing/2014/main" id="{14E92FB2-789F-E648-A601-2962D9284A5A}"/>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16" name="Group 15">
            <a:extLst>
              <a:ext uri="{FF2B5EF4-FFF2-40B4-BE49-F238E27FC236}">
                <a16:creationId xmlns:a16="http://schemas.microsoft.com/office/drawing/2014/main" id="{622391E3-6003-7145-8F30-9BF44F50EE5D}"/>
              </a:ext>
            </a:extLst>
          </p:cNvPr>
          <p:cNvGrpSpPr/>
          <p:nvPr userDrawn="1"/>
        </p:nvGrpSpPr>
        <p:grpSpPr>
          <a:xfrm>
            <a:off x="10856420" y="2"/>
            <a:ext cx="1336173" cy="1160145"/>
            <a:chOff x="8142315" y="0"/>
            <a:chExt cx="1002130" cy="1160145"/>
          </a:xfrm>
        </p:grpSpPr>
        <p:sp>
          <p:nvSpPr>
            <p:cNvPr id="17" name="object 6">
              <a:extLst>
                <a:ext uri="{FF2B5EF4-FFF2-40B4-BE49-F238E27FC236}">
                  <a16:creationId xmlns:a16="http://schemas.microsoft.com/office/drawing/2014/main" id="{7A8B2447-A2D2-1F41-B92A-06AA573A2E7E}"/>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F78900"/>
            </a:solidFill>
          </p:spPr>
          <p:txBody>
            <a:bodyPr wrap="square" lIns="0" tIns="0" rIns="0" bIns="0" rtlCol="0"/>
            <a:lstStyle/>
            <a:p>
              <a:endParaRPr sz="1800"/>
            </a:p>
          </p:txBody>
        </p:sp>
        <p:sp>
          <p:nvSpPr>
            <p:cNvPr id="19" name="object 7">
              <a:extLst>
                <a:ext uri="{FF2B5EF4-FFF2-40B4-BE49-F238E27FC236}">
                  <a16:creationId xmlns:a16="http://schemas.microsoft.com/office/drawing/2014/main" id="{0A44F374-B8B1-9341-8A5E-62B30709E1DB}"/>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00DBD4"/>
              </a:solidFill>
            </a:ln>
          </p:spPr>
          <p:txBody>
            <a:bodyPr wrap="square" lIns="0" tIns="0" rIns="0" bIns="0" rtlCol="0"/>
            <a:lstStyle/>
            <a:p>
              <a:endParaRPr sz="1800"/>
            </a:p>
          </p:txBody>
        </p:sp>
        <p:sp>
          <p:nvSpPr>
            <p:cNvPr id="23" name="object 8">
              <a:extLst>
                <a:ext uri="{FF2B5EF4-FFF2-40B4-BE49-F238E27FC236}">
                  <a16:creationId xmlns:a16="http://schemas.microsoft.com/office/drawing/2014/main" id="{4468E1F6-B00D-6B44-BFC2-198345E5535E}"/>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ln w="12700">
              <a:solidFill>
                <a:srgbClr val="00DBD4"/>
              </a:solidFill>
            </a:ln>
          </p:spPr>
          <p:txBody>
            <a:bodyPr wrap="square" lIns="0" tIns="0" rIns="0" bIns="0" rtlCol="0"/>
            <a:lstStyle/>
            <a:p>
              <a:endParaRPr sz="1800"/>
            </a:p>
          </p:txBody>
        </p:sp>
        <p:sp>
          <p:nvSpPr>
            <p:cNvPr id="30" name="object 9">
              <a:extLst>
                <a:ext uri="{FF2B5EF4-FFF2-40B4-BE49-F238E27FC236}">
                  <a16:creationId xmlns:a16="http://schemas.microsoft.com/office/drawing/2014/main" id="{DCDE73D3-55E2-5349-8CC9-9BEB6923C0DE}"/>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E4C6AE"/>
              </a:solidFill>
            </a:ln>
          </p:spPr>
          <p:txBody>
            <a:bodyPr wrap="square" lIns="0" tIns="0" rIns="0" bIns="0" rtlCol="0"/>
            <a:lstStyle/>
            <a:p>
              <a:endParaRPr sz="1800"/>
            </a:p>
          </p:txBody>
        </p:sp>
      </p:grpSp>
      <p:grpSp>
        <p:nvGrpSpPr>
          <p:cNvPr id="31" name="Group 30">
            <a:extLst>
              <a:ext uri="{FF2B5EF4-FFF2-40B4-BE49-F238E27FC236}">
                <a16:creationId xmlns:a16="http://schemas.microsoft.com/office/drawing/2014/main" id="{0BDAEE20-C5E8-AA40-8229-E8B8814FF0BC}"/>
              </a:ext>
            </a:extLst>
          </p:cNvPr>
          <p:cNvGrpSpPr/>
          <p:nvPr userDrawn="1"/>
        </p:nvGrpSpPr>
        <p:grpSpPr>
          <a:xfrm>
            <a:off x="2" y="5850735"/>
            <a:ext cx="969940" cy="1007885"/>
            <a:chOff x="0" y="5850733"/>
            <a:chExt cx="727455" cy="1007885"/>
          </a:xfrm>
        </p:grpSpPr>
        <p:sp>
          <p:nvSpPr>
            <p:cNvPr id="32" name="object 10">
              <a:extLst>
                <a:ext uri="{FF2B5EF4-FFF2-40B4-BE49-F238E27FC236}">
                  <a16:creationId xmlns:a16="http://schemas.microsoft.com/office/drawing/2014/main" id="{A0AD71D3-6D71-BE4C-B267-CD33542E5DBF}"/>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78900"/>
            </a:solidFill>
          </p:spPr>
          <p:txBody>
            <a:bodyPr wrap="square" lIns="0" tIns="0" rIns="0" bIns="0" rtlCol="0"/>
            <a:lstStyle/>
            <a:p>
              <a:endParaRPr sz="1800"/>
            </a:p>
          </p:txBody>
        </p:sp>
        <p:sp>
          <p:nvSpPr>
            <p:cNvPr id="33" name="object 11">
              <a:extLst>
                <a:ext uri="{FF2B5EF4-FFF2-40B4-BE49-F238E27FC236}">
                  <a16:creationId xmlns:a16="http://schemas.microsoft.com/office/drawing/2014/main" id="{218927C7-F256-8648-AAFE-73E5CD4F4A86}"/>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a:p>
          </p:txBody>
        </p:sp>
        <p:sp>
          <p:nvSpPr>
            <p:cNvPr id="34" name="object 12">
              <a:extLst>
                <a:ext uri="{FF2B5EF4-FFF2-40B4-BE49-F238E27FC236}">
                  <a16:creationId xmlns:a16="http://schemas.microsoft.com/office/drawing/2014/main" id="{A08B989F-7E8A-BE40-BDAA-BA499A9B426D}"/>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a:p>
          </p:txBody>
        </p:sp>
        <p:sp>
          <p:nvSpPr>
            <p:cNvPr id="35" name="object 13">
              <a:extLst>
                <a:ext uri="{FF2B5EF4-FFF2-40B4-BE49-F238E27FC236}">
                  <a16:creationId xmlns:a16="http://schemas.microsoft.com/office/drawing/2014/main" id="{0D2D63C2-8B3E-DB42-B376-4D44093D462F}"/>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a:p>
          </p:txBody>
        </p:sp>
      </p:grpSp>
    </p:spTree>
    <p:extLst>
      <p:ext uri="{BB962C8B-B14F-4D97-AF65-F5344CB8AC3E}">
        <p14:creationId xmlns:p14="http://schemas.microsoft.com/office/powerpoint/2010/main" val="1815227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ANGE DIVI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A32ED0E-5234-9F4D-8693-D83499E798D8}"/>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788B4405-146A-4A4D-B632-DEE7139A0894}"/>
              </a:ext>
            </a:extLst>
          </p:cNvPr>
          <p:cNvSpPr/>
          <p:nvPr userDrawn="1"/>
        </p:nvSpPr>
        <p:spPr>
          <a:xfrm>
            <a:off x="0" y="1"/>
            <a:ext cx="12192000" cy="22374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12">
            <a:extLst>
              <a:ext uri="{FF2B5EF4-FFF2-40B4-BE49-F238E27FC236}">
                <a16:creationId xmlns:a16="http://schemas.microsoft.com/office/drawing/2014/main" id="{44861D74-A563-4C45-BD7D-7229006197CD}"/>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19" name="Title 1">
            <a:extLst>
              <a:ext uri="{FF2B5EF4-FFF2-40B4-BE49-F238E27FC236}">
                <a16:creationId xmlns:a16="http://schemas.microsoft.com/office/drawing/2014/main" id="{30F514ED-F06E-0A45-AA1E-4EBD443593EA}"/>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26" name="Group 25">
            <a:extLst>
              <a:ext uri="{FF2B5EF4-FFF2-40B4-BE49-F238E27FC236}">
                <a16:creationId xmlns:a16="http://schemas.microsoft.com/office/drawing/2014/main" id="{6DE025A7-63C0-3D4C-BE29-0F44251A8182}"/>
              </a:ext>
            </a:extLst>
          </p:cNvPr>
          <p:cNvGrpSpPr/>
          <p:nvPr userDrawn="1"/>
        </p:nvGrpSpPr>
        <p:grpSpPr>
          <a:xfrm>
            <a:off x="10856420" y="2"/>
            <a:ext cx="1336173" cy="1160145"/>
            <a:chOff x="8142315" y="0"/>
            <a:chExt cx="1002130" cy="1160145"/>
          </a:xfrm>
        </p:grpSpPr>
        <p:sp>
          <p:nvSpPr>
            <p:cNvPr id="28" name="object 6">
              <a:extLst>
                <a:ext uri="{FF2B5EF4-FFF2-40B4-BE49-F238E27FC236}">
                  <a16:creationId xmlns:a16="http://schemas.microsoft.com/office/drawing/2014/main" id="{3DFA22A7-4FBB-1A45-A96A-44D7F139304B}"/>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1C4C5A"/>
            </a:solidFill>
          </p:spPr>
          <p:txBody>
            <a:bodyPr wrap="square" lIns="0" tIns="0" rIns="0" bIns="0" rtlCol="0"/>
            <a:lstStyle/>
            <a:p>
              <a:endParaRPr sz="1800"/>
            </a:p>
          </p:txBody>
        </p:sp>
        <p:sp>
          <p:nvSpPr>
            <p:cNvPr id="29" name="object 7">
              <a:extLst>
                <a:ext uri="{FF2B5EF4-FFF2-40B4-BE49-F238E27FC236}">
                  <a16:creationId xmlns:a16="http://schemas.microsoft.com/office/drawing/2014/main" id="{7612163F-A0ED-9A4B-B67F-A187501A61E0}"/>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00DBD4"/>
              </a:solidFill>
            </a:ln>
          </p:spPr>
          <p:txBody>
            <a:bodyPr wrap="square" lIns="0" tIns="0" rIns="0" bIns="0" rtlCol="0"/>
            <a:lstStyle/>
            <a:p>
              <a:endParaRPr sz="1800"/>
            </a:p>
          </p:txBody>
        </p:sp>
        <p:sp>
          <p:nvSpPr>
            <p:cNvPr id="30" name="object 8">
              <a:extLst>
                <a:ext uri="{FF2B5EF4-FFF2-40B4-BE49-F238E27FC236}">
                  <a16:creationId xmlns:a16="http://schemas.microsoft.com/office/drawing/2014/main" id="{0F017DC6-96CB-1940-89E1-ADE68113B015}"/>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ln w="12700">
              <a:solidFill>
                <a:srgbClr val="00DBD4"/>
              </a:solidFill>
            </a:ln>
          </p:spPr>
          <p:txBody>
            <a:bodyPr wrap="square" lIns="0" tIns="0" rIns="0" bIns="0" rtlCol="0"/>
            <a:lstStyle/>
            <a:p>
              <a:endParaRPr sz="1800"/>
            </a:p>
          </p:txBody>
        </p:sp>
        <p:sp>
          <p:nvSpPr>
            <p:cNvPr id="31" name="object 9">
              <a:extLst>
                <a:ext uri="{FF2B5EF4-FFF2-40B4-BE49-F238E27FC236}">
                  <a16:creationId xmlns:a16="http://schemas.microsoft.com/office/drawing/2014/main" id="{4DFC79BF-2BFB-6746-9430-F44D3CAEE137}"/>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FE3400"/>
              </a:solidFill>
            </a:ln>
          </p:spPr>
          <p:txBody>
            <a:bodyPr wrap="square" lIns="0" tIns="0" rIns="0" bIns="0" rtlCol="0"/>
            <a:lstStyle/>
            <a:p>
              <a:endParaRPr sz="1800"/>
            </a:p>
          </p:txBody>
        </p:sp>
      </p:grpSp>
      <p:grpSp>
        <p:nvGrpSpPr>
          <p:cNvPr id="32" name="Group 31">
            <a:extLst>
              <a:ext uri="{FF2B5EF4-FFF2-40B4-BE49-F238E27FC236}">
                <a16:creationId xmlns:a16="http://schemas.microsoft.com/office/drawing/2014/main" id="{E8EC5401-5426-084D-AE6A-0B5DE3FCC293}"/>
              </a:ext>
            </a:extLst>
          </p:cNvPr>
          <p:cNvGrpSpPr/>
          <p:nvPr userDrawn="1"/>
        </p:nvGrpSpPr>
        <p:grpSpPr>
          <a:xfrm>
            <a:off x="2" y="5850735"/>
            <a:ext cx="969940" cy="1007885"/>
            <a:chOff x="0" y="5850733"/>
            <a:chExt cx="727455" cy="1007885"/>
          </a:xfrm>
        </p:grpSpPr>
        <p:sp>
          <p:nvSpPr>
            <p:cNvPr id="33" name="object 10">
              <a:extLst>
                <a:ext uri="{FF2B5EF4-FFF2-40B4-BE49-F238E27FC236}">
                  <a16:creationId xmlns:a16="http://schemas.microsoft.com/office/drawing/2014/main" id="{1502BEB3-5A5E-C845-8D31-5A49191BAAB4}"/>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1C4C5A"/>
            </a:solidFill>
          </p:spPr>
          <p:txBody>
            <a:bodyPr wrap="square" lIns="0" tIns="0" rIns="0" bIns="0" rtlCol="0"/>
            <a:lstStyle/>
            <a:p>
              <a:endParaRPr sz="1800"/>
            </a:p>
          </p:txBody>
        </p:sp>
        <p:sp>
          <p:nvSpPr>
            <p:cNvPr id="34" name="object 11">
              <a:extLst>
                <a:ext uri="{FF2B5EF4-FFF2-40B4-BE49-F238E27FC236}">
                  <a16:creationId xmlns:a16="http://schemas.microsoft.com/office/drawing/2014/main" id="{229B48FA-3377-5048-B5FC-CBEF5ACEC1A9}"/>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a:p>
          </p:txBody>
        </p:sp>
        <p:sp>
          <p:nvSpPr>
            <p:cNvPr id="35" name="object 12">
              <a:extLst>
                <a:ext uri="{FF2B5EF4-FFF2-40B4-BE49-F238E27FC236}">
                  <a16:creationId xmlns:a16="http://schemas.microsoft.com/office/drawing/2014/main" id="{FC288963-54DC-A845-92AD-1A4468788545}"/>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FE3400"/>
              </a:solidFill>
            </a:ln>
          </p:spPr>
          <p:txBody>
            <a:bodyPr wrap="square" lIns="0" tIns="0" rIns="0" bIns="0" rtlCol="0"/>
            <a:lstStyle/>
            <a:p>
              <a:endParaRPr sz="1800"/>
            </a:p>
          </p:txBody>
        </p:sp>
        <p:sp>
          <p:nvSpPr>
            <p:cNvPr id="36" name="object 13">
              <a:extLst>
                <a:ext uri="{FF2B5EF4-FFF2-40B4-BE49-F238E27FC236}">
                  <a16:creationId xmlns:a16="http://schemas.microsoft.com/office/drawing/2014/main" id="{5573255B-5637-844C-97DF-3DCA9C02EE31}"/>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FE3400"/>
              </a:solidFill>
            </a:ln>
          </p:spPr>
          <p:txBody>
            <a:bodyPr wrap="square" lIns="0" tIns="0" rIns="0" bIns="0" rtlCol="0"/>
            <a:lstStyle/>
            <a:p>
              <a:endParaRPr sz="1800"/>
            </a:p>
          </p:txBody>
        </p:sp>
      </p:grpSp>
    </p:spTree>
    <p:extLst>
      <p:ext uri="{BB962C8B-B14F-4D97-AF65-F5344CB8AC3E}">
        <p14:creationId xmlns:p14="http://schemas.microsoft.com/office/powerpoint/2010/main" val="905669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L DIVI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4FE126F-144E-7A4F-A43B-0E9472705789}"/>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03964F2F-CCE3-804A-BDF9-8B13B6D3F6A7}"/>
              </a:ext>
            </a:extLst>
          </p:cNvPr>
          <p:cNvSpPr/>
          <p:nvPr userDrawn="1"/>
        </p:nvSpPr>
        <p:spPr>
          <a:xfrm>
            <a:off x="0" y="1"/>
            <a:ext cx="12192000" cy="22374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12">
            <a:extLst>
              <a:ext uri="{FF2B5EF4-FFF2-40B4-BE49-F238E27FC236}">
                <a16:creationId xmlns:a16="http://schemas.microsoft.com/office/drawing/2014/main" id="{32096F8B-E83C-CE45-83C3-4B1FFFAA0A0E}"/>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21" name="Title 1">
            <a:extLst>
              <a:ext uri="{FF2B5EF4-FFF2-40B4-BE49-F238E27FC236}">
                <a16:creationId xmlns:a16="http://schemas.microsoft.com/office/drawing/2014/main" id="{32697AD8-C898-6542-AD2B-C7B9351BCDC6}"/>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tx2"/>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25" name="Group 24">
            <a:extLst>
              <a:ext uri="{FF2B5EF4-FFF2-40B4-BE49-F238E27FC236}">
                <a16:creationId xmlns:a16="http://schemas.microsoft.com/office/drawing/2014/main" id="{2ACE5BE0-9A2E-3B4D-857B-B86507809FCB}"/>
              </a:ext>
            </a:extLst>
          </p:cNvPr>
          <p:cNvGrpSpPr/>
          <p:nvPr userDrawn="1"/>
        </p:nvGrpSpPr>
        <p:grpSpPr>
          <a:xfrm>
            <a:off x="10856420" y="2"/>
            <a:ext cx="1336173" cy="1160145"/>
            <a:chOff x="8142315" y="0"/>
            <a:chExt cx="1002130" cy="1160145"/>
          </a:xfrm>
        </p:grpSpPr>
        <p:sp>
          <p:nvSpPr>
            <p:cNvPr id="27" name="object 6">
              <a:extLst>
                <a:ext uri="{FF2B5EF4-FFF2-40B4-BE49-F238E27FC236}">
                  <a16:creationId xmlns:a16="http://schemas.microsoft.com/office/drawing/2014/main" id="{5C7AE498-60A2-F34A-85EB-8FE6FBABD358}"/>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FE3400"/>
            </a:solidFill>
          </p:spPr>
          <p:txBody>
            <a:bodyPr wrap="square" lIns="0" tIns="0" rIns="0" bIns="0" rtlCol="0"/>
            <a:lstStyle/>
            <a:p>
              <a:endParaRPr sz="1800"/>
            </a:p>
          </p:txBody>
        </p:sp>
        <p:sp>
          <p:nvSpPr>
            <p:cNvPr id="29" name="object 7">
              <a:extLst>
                <a:ext uri="{FF2B5EF4-FFF2-40B4-BE49-F238E27FC236}">
                  <a16:creationId xmlns:a16="http://schemas.microsoft.com/office/drawing/2014/main" id="{4E1E8794-7937-494E-9EB2-797C51790766}"/>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E4C6AE"/>
              </a:solidFill>
            </a:ln>
          </p:spPr>
          <p:txBody>
            <a:bodyPr wrap="square" lIns="0" tIns="0" rIns="0" bIns="0" rtlCol="0"/>
            <a:lstStyle/>
            <a:p>
              <a:endParaRPr sz="1800"/>
            </a:p>
          </p:txBody>
        </p:sp>
        <p:sp>
          <p:nvSpPr>
            <p:cNvPr id="30" name="object 8">
              <a:extLst>
                <a:ext uri="{FF2B5EF4-FFF2-40B4-BE49-F238E27FC236}">
                  <a16:creationId xmlns:a16="http://schemas.microsoft.com/office/drawing/2014/main" id="{F1391767-BCDA-6C4A-B0CE-D33E729358B3}"/>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noFill/>
            <a:ln w="12700">
              <a:solidFill>
                <a:srgbClr val="E4C6AE"/>
              </a:solidFill>
            </a:ln>
          </p:spPr>
          <p:txBody>
            <a:bodyPr wrap="square" lIns="0" tIns="0" rIns="0" bIns="0" rtlCol="0"/>
            <a:lstStyle/>
            <a:p>
              <a:endParaRPr sz="1800"/>
            </a:p>
          </p:txBody>
        </p:sp>
        <p:sp>
          <p:nvSpPr>
            <p:cNvPr id="31" name="object 9">
              <a:extLst>
                <a:ext uri="{FF2B5EF4-FFF2-40B4-BE49-F238E27FC236}">
                  <a16:creationId xmlns:a16="http://schemas.microsoft.com/office/drawing/2014/main" id="{9D33BE5C-9553-4D43-8376-1C3E4DD97293}"/>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1C4C5A"/>
              </a:solidFill>
            </a:ln>
          </p:spPr>
          <p:txBody>
            <a:bodyPr wrap="square" lIns="0" tIns="0" rIns="0" bIns="0" rtlCol="0"/>
            <a:lstStyle/>
            <a:p>
              <a:endParaRPr sz="1800"/>
            </a:p>
          </p:txBody>
        </p:sp>
      </p:grpSp>
      <p:grpSp>
        <p:nvGrpSpPr>
          <p:cNvPr id="32" name="Group 31">
            <a:extLst>
              <a:ext uri="{FF2B5EF4-FFF2-40B4-BE49-F238E27FC236}">
                <a16:creationId xmlns:a16="http://schemas.microsoft.com/office/drawing/2014/main" id="{608D54BC-3A7E-1B43-B754-67F9808CCF04}"/>
              </a:ext>
            </a:extLst>
          </p:cNvPr>
          <p:cNvGrpSpPr/>
          <p:nvPr userDrawn="1"/>
        </p:nvGrpSpPr>
        <p:grpSpPr>
          <a:xfrm>
            <a:off x="2" y="5850735"/>
            <a:ext cx="969940" cy="1007885"/>
            <a:chOff x="0" y="5850733"/>
            <a:chExt cx="727455" cy="1007885"/>
          </a:xfrm>
        </p:grpSpPr>
        <p:sp>
          <p:nvSpPr>
            <p:cNvPr id="33" name="object 10">
              <a:extLst>
                <a:ext uri="{FF2B5EF4-FFF2-40B4-BE49-F238E27FC236}">
                  <a16:creationId xmlns:a16="http://schemas.microsoft.com/office/drawing/2014/main" id="{5C50EB3C-3A1E-C749-9887-56D1B1080BDE}"/>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E3400"/>
            </a:solidFill>
          </p:spPr>
          <p:txBody>
            <a:bodyPr wrap="square" lIns="0" tIns="0" rIns="0" bIns="0" rtlCol="0"/>
            <a:lstStyle/>
            <a:p>
              <a:endParaRPr sz="1800"/>
            </a:p>
          </p:txBody>
        </p:sp>
        <p:sp>
          <p:nvSpPr>
            <p:cNvPr id="34" name="object 11">
              <a:extLst>
                <a:ext uri="{FF2B5EF4-FFF2-40B4-BE49-F238E27FC236}">
                  <a16:creationId xmlns:a16="http://schemas.microsoft.com/office/drawing/2014/main" id="{6E301EE2-C8C8-1E41-9886-5E2DCCA56AB4}"/>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1C4C5A"/>
            </a:solidFill>
          </p:spPr>
          <p:txBody>
            <a:bodyPr wrap="square" lIns="0" tIns="0" rIns="0" bIns="0" rtlCol="0"/>
            <a:lstStyle/>
            <a:p>
              <a:endParaRPr sz="1800"/>
            </a:p>
          </p:txBody>
        </p:sp>
        <p:sp>
          <p:nvSpPr>
            <p:cNvPr id="35" name="object 12">
              <a:extLst>
                <a:ext uri="{FF2B5EF4-FFF2-40B4-BE49-F238E27FC236}">
                  <a16:creationId xmlns:a16="http://schemas.microsoft.com/office/drawing/2014/main" id="{A5FA5149-71DF-FB45-9D0D-E2B48A1F2090}"/>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a:p>
          </p:txBody>
        </p:sp>
        <p:sp>
          <p:nvSpPr>
            <p:cNvPr id="36" name="object 13">
              <a:extLst>
                <a:ext uri="{FF2B5EF4-FFF2-40B4-BE49-F238E27FC236}">
                  <a16:creationId xmlns:a16="http://schemas.microsoft.com/office/drawing/2014/main" id="{6B2476ED-D69B-374F-A07C-EFD90A784B95}"/>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a:p>
          </p:txBody>
        </p:sp>
      </p:grpSp>
    </p:spTree>
    <p:extLst>
      <p:ext uri="{BB962C8B-B14F-4D97-AF65-F5344CB8AC3E}">
        <p14:creationId xmlns:p14="http://schemas.microsoft.com/office/powerpoint/2010/main" val="164547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BDF5BC7-4F3D-3B4C-8F28-0BF94CDD6E66}"/>
              </a:ext>
            </a:extLst>
          </p:cNvPr>
          <p:cNvGrpSpPr/>
          <p:nvPr userDrawn="1"/>
        </p:nvGrpSpPr>
        <p:grpSpPr>
          <a:xfrm>
            <a:off x="10313755" y="-18287"/>
            <a:ext cx="1902976" cy="1256665"/>
            <a:chOff x="7717028" y="0"/>
            <a:chExt cx="1427232" cy="1256665"/>
          </a:xfrm>
        </p:grpSpPr>
        <p:sp>
          <p:nvSpPr>
            <p:cNvPr id="24" name="object 20">
              <a:extLst>
                <a:ext uri="{FF2B5EF4-FFF2-40B4-BE49-F238E27FC236}">
                  <a16:creationId xmlns:a16="http://schemas.microsoft.com/office/drawing/2014/main" id="{36865213-33C2-2041-9323-4D1085CA2E7A}"/>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chemeClr val="accent2"/>
            </a:solidFill>
            <a:ln>
              <a:noFill/>
            </a:ln>
          </p:spPr>
          <p:txBody>
            <a:bodyPr wrap="square" lIns="0" tIns="0" rIns="0" bIns="0" rtlCol="0"/>
            <a:lstStyle/>
            <a:p>
              <a:endParaRPr sz="1800"/>
            </a:p>
          </p:txBody>
        </p:sp>
        <p:sp>
          <p:nvSpPr>
            <p:cNvPr id="23" name="object 19">
              <a:extLst>
                <a:ext uri="{FF2B5EF4-FFF2-40B4-BE49-F238E27FC236}">
                  <a16:creationId xmlns:a16="http://schemas.microsoft.com/office/drawing/2014/main" id="{ACA8CC90-B69F-584F-9BDA-E28A8D78BCCB}"/>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chemeClr val="tx2"/>
              </a:solidFill>
            </a:ln>
          </p:spPr>
          <p:txBody>
            <a:bodyPr wrap="square" lIns="0" tIns="0" rIns="0" bIns="0" rtlCol="0"/>
            <a:lstStyle/>
            <a:p>
              <a:endParaRPr sz="1800"/>
            </a:p>
          </p:txBody>
        </p:sp>
        <p:sp>
          <p:nvSpPr>
            <p:cNvPr id="25" name="object 21">
              <a:extLst>
                <a:ext uri="{FF2B5EF4-FFF2-40B4-BE49-F238E27FC236}">
                  <a16:creationId xmlns:a16="http://schemas.microsoft.com/office/drawing/2014/main" id="{7588A678-3407-E245-A4B7-3F5D88B2B601}"/>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chemeClr val="accent5"/>
            </a:solidFill>
            <a:ln>
              <a:noFill/>
            </a:ln>
          </p:spPr>
          <p:txBody>
            <a:bodyPr wrap="square" lIns="0" tIns="0" rIns="0" bIns="0" rtlCol="0"/>
            <a:lstStyle/>
            <a:p>
              <a:endParaRPr sz="1800"/>
            </a:p>
          </p:txBody>
        </p:sp>
      </p:grpSp>
      <p:sp>
        <p:nvSpPr>
          <p:cNvPr id="26" name="object 22">
            <a:extLst>
              <a:ext uri="{FF2B5EF4-FFF2-40B4-BE49-F238E27FC236}">
                <a16:creationId xmlns:a16="http://schemas.microsoft.com/office/drawing/2014/main" id="{2ECBDB8D-27F9-E64E-B56A-5DB1605E506C}"/>
              </a:ext>
            </a:extLst>
          </p:cNvPr>
          <p:cNvSpPr txBox="1"/>
          <p:nvPr userDrawn="1"/>
        </p:nvSpPr>
        <p:spPr>
          <a:xfrm>
            <a:off x="4634231" y="6561071"/>
            <a:ext cx="2923540" cy="164148"/>
          </a:xfrm>
          <a:prstGeom prst="rect">
            <a:avLst/>
          </a:prstGeom>
        </p:spPr>
        <p:txBody>
          <a:bodyPr vert="horz" wrap="square" lIns="0" tIns="10160" rIns="0" bIns="0" rtlCol="0">
            <a:spAutoFit/>
          </a:bodyPr>
          <a:lstStyle/>
          <a:p>
            <a:pPr marL="12700" algn="ctr">
              <a:lnSpc>
                <a:spcPct val="100000"/>
              </a:lnSpc>
              <a:spcBef>
                <a:spcPts val="80"/>
              </a:spcBef>
            </a:pPr>
            <a:r>
              <a:rPr sz="1000">
                <a:solidFill>
                  <a:srgbClr val="FFFFFF"/>
                </a:solidFill>
                <a:latin typeface="SourceSansPro-Light"/>
                <a:cs typeface="SourceSansPro-Light"/>
              </a:rPr>
              <a:t>© </a:t>
            </a:r>
            <a:r>
              <a:rPr sz="1000" spc="-11">
                <a:solidFill>
                  <a:srgbClr val="FFFFFF"/>
                </a:solidFill>
                <a:latin typeface="SourceSansPro-Light"/>
                <a:cs typeface="SourceSansPro-Light"/>
              </a:rPr>
              <a:t>2020 Tivity </a:t>
            </a:r>
            <a:r>
              <a:rPr sz="1000" spc="-15">
                <a:solidFill>
                  <a:srgbClr val="FFFFFF"/>
                </a:solidFill>
                <a:latin typeface="SourceSansPro-Light"/>
                <a:cs typeface="SourceSansPro-Light"/>
              </a:rPr>
              <a:t>Health, </a:t>
            </a:r>
            <a:r>
              <a:rPr sz="1000" spc="-11">
                <a:solidFill>
                  <a:srgbClr val="FFFFFF"/>
                </a:solidFill>
                <a:latin typeface="SourceSansPro-Light"/>
                <a:cs typeface="SourceSansPro-Light"/>
              </a:rPr>
              <a:t>Inc. All rights</a:t>
            </a:r>
            <a:r>
              <a:rPr sz="1000" spc="-91">
                <a:solidFill>
                  <a:srgbClr val="FFFFFF"/>
                </a:solidFill>
                <a:latin typeface="SourceSansPro-Light"/>
                <a:cs typeface="SourceSansPro-Light"/>
              </a:rPr>
              <a:t> </a:t>
            </a:r>
            <a:r>
              <a:rPr sz="1000" spc="-11">
                <a:solidFill>
                  <a:srgbClr val="FFFFFF"/>
                </a:solidFill>
                <a:latin typeface="SourceSansPro-Light"/>
                <a:cs typeface="SourceSansPro-Light"/>
              </a:rPr>
              <a:t>reserved.</a:t>
            </a:r>
            <a:endParaRPr sz="1000">
              <a:latin typeface="SourceSansPro-Light"/>
              <a:cs typeface="SourceSansPro-Light"/>
            </a:endParaRPr>
          </a:p>
        </p:txBody>
      </p:sp>
      <p:grpSp>
        <p:nvGrpSpPr>
          <p:cNvPr id="5" name="Group 4">
            <a:extLst>
              <a:ext uri="{FF2B5EF4-FFF2-40B4-BE49-F238E27FC236}">
                <a16:creationId xmlns:a16="http://schemas.microsoft.com/office/drawing/2014/main" id="{95EBBB3F-4963-7B4B-AC70-F57D1681B408}"/>
              </a:ext>
            </a:extLst>
          </p:cNvPr>
          <p:cNvGrpSpPr/>
          <p:nvPr userDrawn="1"/>
        </p:nvGrpSpPr>
        <p:grpSpPr>
          <a:xfrm>
            <a:off x="2064660" y="2390110"/>
            <a:ext cx="8062683" cy="2937319"/>
            <a:chOff x="1548494" y="2077528"/>
            <a:chExt cx="6047012" cy="2937318"/>
          </a:xfrm>
        </p:grpSpPr>
        <p:sp>
          <p:nvSpPr>
            <p:cNvPr id="6" name="TextBox 5">
              <a:extLst>
                <a:ext uri="{FF2B5EF4-FFF2-40B4-BE49-F238E27FC236}">
                  <a16:creationId xmlns:a16="http://schemas.microsoft.com/office/drawing/2014/main" id="{97A2F71C-4F55-9548-8198-E053E308A2D3}"/>
                </a:ext>
              </a:extLst>
            </p:cNvPr>
            <p:cNvSpPr txBox="1"/>
            <p:nvPr userDrawn="1"/>
          </p:nvSpPr>
          <p:spPr>
            <a:xfrm>
              <a:off x="1548494" y="2077528"/>
              <a:ext cx="6047012" cy="1733679"/>
            </a:xfrm>
            <a:prstGeom prst="rect">
              <a:avLst/>
            </a:prstGeom>
            <a:noFill/>
          </p:spPr>
          <p:txBody>
            <a:bodyPr wrap="square" rtlCol="0">
              <a:spAutoFit/>
            </a:bodyPr>
            <a:lstStyle/>
            <a:p>
              <a:pPr algn="ctr"/>
              <a:r>
                <a:rPr lang="en-US" sz="10666" b="1">
                  <a:solidFill>
                    <a:schemeClr val="bg1"/>
                  </a:solidFill>
                </a:rPr>
                <a:t>Thank You</a:t>
              </a:r>
            </a:p>
          </p:txBody>
        </p:sp>
        <p:pic>
          <p:nvPicPr>
            <p:cNvPr id="28" name="Graphic 27">
              <a:extLst>
                <a:ext uri="{FF2B5EF4-FFF2-40B4-BE49-F238E27FC236}">
                  <a16:creationId xmlns:a16="http://schemas.microsoft.com/office/drawing/2014/main" id="{015DDCB8-7DBD-6D40-ACB5-9F02978CF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33851" y="4030122"/>
              <a:ext cx="1876299" cy="984724"/>
            </a:xfrm>
            <a:prstGeom prst="rect">
              <a:avLst/>
            </a:prstGeom>
          </p:spPr>
        </p:pic>
      </p:grpSp>
      <p:grpSp>
        <p:nvGrpSpPr>
          <p:cNvPr id="29" name="Group 28">
            <a:extLst>
              <a:ext uri="{FF2B5EF4-FFF2-40B4-BE49-F238E27FC236}">
                <a16:creationId xmlns:a16="http://schemas.microsoft.com/office/drawing/2014/main" id="{DA10F2B0-B66C-0B4A-8110-2B7A52B8346F}"/>
              </a:ext>
            </a:extLst>
          </p:cNvPr>
          <p:cNvGrpSpPr/>
          <p:nvPr userDrawn="1"/>
        </p:nvGrpSpPr>
        <p:grpSpPr>
          <a:xfrm>
            <a:off x="2" y="5850735"/>
            <a:ext cx="969940" cy="1007885"/>
            <a:chOff x="0" y="5850733"/>
            <a:chExt cx="727455" cy="1007885"/>
          </a:xfrm>
        </p:grpSpPr>
        <p:sp>
          <p:nvSpPr>
            <p:cNvPr id="30" name="object 10">
              <a:extLst>
                <a:ext uri="{FF2B5EF4-FFF2-40B4-BE49-F238E27FC236}">
                  <a16:creationId xmlns:a16="http://schemas.microsoft.com/office/drawing/2014/main" id="{6E3D93D3-D1D0-814E-BD63-3ADB1262EAC3}"/>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78900"/>
            </a:solidFill>
          </p:spPr>
          <p:txBody>
            <a:bodyPr wrap="square" lIns="0" tIns="0" rIns="0" bIns="0" rtlCol="0"/>
            <a:lstStyle/>
            <a:p>
              <a:endParaRPr sz="1800"/>
            </a:p>
          </p:txBody>
        </p:sp>
        <p:sp>
          <p:nvSpPr>
            <p:cNvPr id="31" name="object 11">
              <a:extLst>
                <a:ext uri="{FF2B5EF4-FFF2-40B4-BE49-F238E27FC236}">
                  <a16:creationId xmlns:a16="http://schemas.microsoft.com/office/drawing/2014/main" id="{A15CDE65-1419-B042-8F4F-9301F6D562CA}"/>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a:p>
          </p:txBody>
        </p:sp>
        <p:sp>
          <p:nvSpPr>
            <p:cNvPr id="32" name="object 12">
              <a:extLst>
                <a:ext uri="{FF2B5EF4-FFF2-40B4-BE49-F238E27FC236}">
                  <a16:creationId xmlns:a16="http://schemas.microsoft.com/office/drawing/2014/main" id="{F24F3946-82D9-A84E-8A10-7ABBAD4ECB0F}"/>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a:p>
          </p:txBody>
        </p:sp>
        <p:sp>
          <p:nvSpPr>
            <p:cNvPr id="33" name="object 13">
              <a:extLst>
                <a:ext uri="{FF2B5EF4-FFF2-40B4-BE49-F238E27FC236}">
                  <a16:creationId xmlns:a16="http://schemas.microsoft.com/office/drawing/2014/main" id="{08D3C606-0BF3-8E44-86E2-33DCC2DF5AAC}"/>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a:p>
          </p:txBody>
        </p:sp>
      </p:grpSp>
    </p:spTree>
    <p:extLst>
      <p:ext uri="{BB962C8B-B14F-4D97-AF65-F5344CB8AC3E}">
        <p14:creationId xmlns:p14="http://schemas.microsoft.com/office/powerpoint/2010/main" val="347021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 - Subhead +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 name="Content Placeholder 2">
            <a:extLst>
              <a:ext uri="{FF2B5EF4-FFF2-40B4-BE49-F238E27FC236}">
                <a16:creationId xmlns:a16="http://schemas.microsoft.com/office/drawing/2014/main" id="{8D2017E2-2B06-8040-B8D6-018F8EF0B2B5}"/>
              </a:ext>
            </a:extLst>
          </p:cNvPr>
          <p:cNvSpPr>
            <a:spLocks noGrp="1"/>
          </p:cNvSpPr>
          <p:nvPr>
            <p:ph idx="1" hasCustomPrompt="1"/>
          </p:nvPr>
        </p:nvSpPr>
        <p:spPr>
          <a:xfrm>
            <a:off x="133907" y="1417320"/>
            <a:ext cx="11924189" cy="5311536"/>
          </a:xfrm>
        </p:spPr>
        <p:txBody>
          <a:bodyPr>
            <a:normAutofit/>
          </a:bodyPr>
          <a:lstStyle>
            <a:lvl1pPr marL="0" indent="0">
              <a:lnSpc>
                <a:spcPts val="1700"/>
              </a:lnSpc>
              <a:spcBef>
                <a:spcPts val="400"/>
              </a:spcBef>
              <a:buNone/>
              <a:defRPr sz="1700" b="0" i="0">
                <a:latin typeface="Calibri" panose="020F0502020204030204" pitchFamily="34" charset="0"/>
                <a:cs typeface="Calibri" panose="020F050202020403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r>
              <a:rPr lang="en-US"/>
              <a:t>&lt;Add text here and here and here…&gt;</a:t>
            </a:r>
          </a:p>
          <a:p>
            <a:r>
              <a:rPr lang="en-US"/>
              <a:t>Or click the icons below to add and image, graph, etc.</a:t>
            </a:r>
          </a:p>
        </p:txBody>
      </p:sp>
      <p:sp>
        <p:nvSpPr>
          <p:cNvPr id="7" name="Title 1">
            <a:extLst>
              <a:ext uri="{FF2B5EF4-FFF2-40B4-BE49-F238E27FC236}">
                <a16:creationId xmlns:a16="http://schemas.microsoft.com/office/drawing/2014/main" id="{A4EDD054-C2EA-D749-99C5-1881651A97D4}"/>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
        <p:nvSpPr>
          <p:cNvPr id="4" name="Text Placeholder 3">
            <a:extLst>
              <a:ext uri="{FF2B5EF4-FFF2-40B4-BE49-F238E27FC236}">
                <a16:creationId xmlns:a16="http://schemas.microsoft.com/office/drawing/2014/main" id="{73F70FF0-F1FB-8A48-BC60-251690A1C6FB}"/>
              </a:ext>
            </a:extLst>
          </p:cNvPr>
          <p:cNvSpPr>
            <a:spLocks noGrp="1"/>
          </p:cNvSpPr>
          <p:nvPr>
            <p:ph type="body" sz="quarter" idx="10" hasCustomPrompt="1"/>
          </p:nvPr>
        </p:nvSpPr>
        <p:spPr>
          <a:xfrm>
            <a:off x="133351" y="98993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2507202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2 - Subhead +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A4EDD054-C2EA-D749-99C5-1881651A97D4}"/>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
        <p:nvSpPr>
          <p:cNvPr id="8" name="Content Placeholder 2">
            <a:extLst>
              <a:ext uri="{FF2B5EF4-FFF2-40B4-BE49-F238E27FC236}">
                <a16:creationId xmlns:a16="http://schemas.microsoft.com/office/drawing/2014/main" id="{4A34180B-4612-8B43-859C-0403CE54D505}"/>
              </a:ext>
            </a:extLst>
          </p:cNvPr>
          <p:cNvSpPr>
            <a:spLocks noGrp="1"/>
          </p:cNvSpPr>
          <p:nvPr>
            <p:ph idx="1" hasCustomPrompt="1"/>
          </p:nvPr>
        </p:nvSpPr>
        <p:spPr>
          <a:xfrm>
            <a:off x="133907" y="2163741"/>
            <a:ext cx="11924189" cy="4583403"/>
          </a:xfrm>
        </p:spPr>
        <p:txBody>
          <a:bodyPr>
            <a:normAutofit/>
          </a:bodyPr>
          <a:lstStyle>
            <a:lvl1pPr marL="0" indent="0">
              <a:lnSpc>
                <a:spcPts val="1700"/>
              </a:lnSpc>
              <a:spcBef>
                <a:spcPts val="400"/>
              </a:spcBef>
              <a:buNone/>
              <a:defRPr sz="1700" b="0" i="0">
                <a:latin typeface="Calibri" panose="020F0502020204030204" pitchFamily="34" charset="0"/>
                <a:cs typeface="Calibri" panose="020F050202020403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r>
              <a:rPr lang="en-US"/>
              <a:t>&lt;Add text here and here and here…&gt;</a:t>
            </a:r>
          </a:p>
          <a:p>
            <a:r>
              <a:rPr lang="en-US"/>
              <a:t>Or click the icons below to add and image, graph, etc.</a:t>
            </a:r>
          </a:p>
        </p:txBody>
      </p:sp>
      <p:sp>
        <p:nvSpPr>
          <p:cNvPr id="9" name="Text Placeholder 3">
            <a:extLst>
              <a:ext uri="{FF2B5EF4-FFF2-40B4-BE49-F238E27FC236}">
                <a16:creationId xmlns:a16="http://schemas.microsoft.com/office/drawing/2014/main" id="{2FF380F9-0B84-794D-9C71-CCCBE0D7AC41}"/>
              </a:ext>
            </a:extLst>
          </p:cNvPr>
          <p:cNvSpPr>
            <a:spLocks noGrp="1"/>
          </p:cNvSpPr>
          <p:nvPr>
            <p:ph type="body" sz="quarter" idx="10" hasCustomPrompt="1"/>
          </p:nvPr>
        </p:nvSpPr>
        <p:spPr>
          <a:xfrm>
            <a:off x="133351" y="173635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3014016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 Title 1 - 2 Column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 name="Content Placeholder 2">
            <a:extLst>
              <a:ext uri="{FF2B5EF4-FFF2-40B4-BE49-F238E27FC236}">
                <a16:creationId xmlns:a16="http://schemas.microsoft.com/office/drawing/2014/main" id="{FD4BB2BD-E33B-B74E-A8AE-E6EFE9044BCB}"/>
              </a:ext>
            </a:extLst>
          </p:cNvPr>
          <p:cNvSpPr>
            <a:spLocks noGrp="1"/>
          </p:cNvSpPr>
          <p:nvPr>
            <p:ph sz="half" idx="13" hasCustomPrompt="1"/>
          </p:nvPr>
        </p:nvSpPr>
        <p:spPr>
          <a:xfrm>
            <a:off x="133914" y="1431659"/>
            <a:ext cx="5885895" cy="5297196"/>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9" name="Content Placeholder 3">
            <a:extLst>
              <a:ext uri="{FF2B5EF4-FFF2-40B4-BE49-F238E27FC236}">
                <a16:creationId xmlns:a16="http://schemas.microsoft.com/office/drawing/2014/main" id="{3F6012D4-1BEC-3746-9439-A5509640EA28}"/>
              </a:ext>
            </a:extLst>
          </p:cNvPr>
          <p:cNvSpPr>
            <a:spLocks noGrp="1"/>
          </p:cNvSpPr>
          <p:nvPr>
            <p:ph sz="half" idx="2" hasCustomPrompt="1"/>
          </p:nvPr>
        </p:nvSpPr>
        <p:spPr>
          <a:xfrm>
            <a:off x="6172209" y="1431659"/>
            <a:ext cx="5885895" cy="5297196"/>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11" name="Title 1">
            <a:extLst>
              <a:ext uri="{FF2B5EF4-FFF2-40B4-BE49-F238E27FC236}">
                <a16:creationId xmlns:a16="http://schemas.microsoft.com/office/drawing/2014/main" id="{04F9AD66-C546-1A44-8D59-3FD8256D39B8}"/>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
        <p:nvSpPr>
          <p:cNvPr id="13" name="Text Placeholder 3">
            <a:extLst>
              <a:ext uri="{FF2B5EF4-FFF2-40B4-BE49-F238E27FC236}">
                <a16:creationId xmlns:a16="http://schemas.microsoft.com/office/drawing/2014/main" id="{6AD6A2E6-67AC-784C-A6F8-569005B88FBC}"/>
              </a:ext>
            </a:extLst>
          </p:cNvPr>
          <p:cNvSpPr>
            <a:spLocks noGrp="1"/>
          </p:cNvSpPr>
          <p:nvPr>
            <p:ph type="body" sz="quarter" idx="10" hasCustomPrompt="1"/>
          </p:nvPr>
        </p:nvSpPr>
        <p:spPr>
          <a:xfrm>
            <a:off x="133351" y="98993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1938861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2 - 2 Column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E07C57D0-119A-084F-B312-FDB6C0D7284F}"/>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
        <p:nvSpPr>
          <p:cNvPr id="13" name="Text Placeholder 3">
            <a:extLst>
              <a:ext uri="{FF2B5EF4-FFF2-40B4-BE49-F238E27FC236}">
                <a16:creationId xmlns:a16="http://schemas.microsoft.com/office/drawing/2014/main" id="{C97678B9-789D-F248-924E-8F40CF719B7F}"/>
              </a:ext>
            </a:extLst>
          </p:cNvPr>
          <p:cNvSpPr>
            <a:spLocks noGrp="1"/>
          </p:cNvSpPr>
          <p:nvPr>
            <p:ph type="body" sz="quarter" idx="10" hasCustomPrompt="1"/>
          </p:nvPr>
        </p:nvSpPr>
        <p:spPr>
          <a:xfrm>
            <a:off x="133351" y="173635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
        <p:nvSpPr>
          <p:cNvPr id="14" name="Content Placeholder 2">
            <a:extLst>
              <a:ext uri="{FF2B5EF4-FFF2-40B4-BE49-F238E27FC236}">
                <a16:creationId xmlns:a16="http://schemas.microsoft.com/office/drawing/2014/main" id="{849D975F-B8EE-5843-831E-D56205722916}"/>
              </a:ext>
            </a:extLst>
          </p:cNvPr>
          <p:cNvSpPr>
            <a:spLocks noGrp="1"/>
          </p:cNvSpPr>
          <p:nvPr>
            <p:ph sz="half" idx="13" hasCustomPrompt="1"/>
          </p:nvPr>
        </p:nvSpPr>
        <p:spPr>
          <a:xfrm>
            <a:off x="133914" y="2163741"/>
            <a:ext cx="5885895" cy="4565115"/>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15" name="Content Placeholder 3">
            <a:extLst>
              <a:ext uri="{FF2B5EF4-FFF2-40B4-BE49-F238E27FC236}">
                <a16:creationId xmlns:a16="http://schemas.microsoft.com/office/drawing/2014/main" id="{20BE8487-85C8-8C48-92F9-58A102CB0627}"/>
              </a:ext>
            </a:extLst>
          </p:cNvPr>
          <p:cNvSpPr>
            <a:spLocks noGrp="1"/>
          </p:cNvSpPr>
          <p:nvPr>
            <p:ph sz="half" idx="2" hasCustomPrompt="1"/>
          </p:nvPr>
        </p:nvSpPr>
        <p:spPr>
          <a:xfrm>
            <a:off x="6172209" y="2163741"/>
            <a:ext cx="5885895" cy="4565115"/>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Tree>
    <p:extLst>
      <p:ext uri="{BB962C8B-B14F-4D97-AF65-F5344CB8AC3E}">
        <p14:creationId xmlns:p14="http://schemas.microsoft.com/office/powerpoint/2010/main" val="286281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2 - 2 Column Body">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1EA10D88-C796-2440-9627-52F630B1DEA4}"/>
              </a:ext>
            </a:extLst>
          </p:cNvPr>
          <p:cNvPicPr>
            <a:picLocks noChangeAspect="1"/>
          </p:cNvPicPr>
          <p:nvPr userDrawn="1"/>
        </p:nvPicPr>
        <p:blipFill rotWithShape="1">
          <a:blip r:embed="rId2"/>
          <a:srcRect l="34722" t="6941" r="15464" b="2536"/>
          <a:stretch/>
        </p:blipFill>
        <p:spPr>
          <a:xfrm>
            <a:off x="0" y="985536"/>
            <a:ext cx="4849091" cy="5872464"/>
          </a:xfrm>
          <a:prstGeom prst="rect">
            <a:avLst/>
          </a:prstGeom>
        </p:spPr>
      </p:pic>
      <p:sp>
        <p:nvSpPr>
          <p:cNvPr id="15" name="Content Placeholder 3">
            <a:extLst>
              <a:ext uri="{FF2B5EF4-FFF2-40B4-BE49-F238E27FC236}">
                <a16:creationId xmlns:a16="http://schemas.microsoft.com/office/drawing/2014/main" id="{20BE8487-85C8-8C48-92F9-58A102CB0627}"/>
              </a:ext>
            </a:extLst>
          </p:cNvPr>
          <p:cNvSpPr>
            <a:spLocks noGrp="1"/>
          </p:cNvSpPr>
          <p:nvPr>
            <p:ph sz="half" idx="2" hasCustomPrompt="1"/>
          </p:nvPr>
        </p:nvSpPr>
        <p:spPr>
          <a:xfrm>
            <a:off x="5292436" y="1967346"/>
            <a:ext cx="6765669" cy="3832953"/>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6" name="Freeform 12">
            <a:extLst>
              <a:ext uri="{FF2B5EF4-FFF2-40B4-BE49-F238E27FC236}">
                <a16:creationId xmlns:a16="http://schemas.microsoft.com/office/drawing/2014/main" id="{64385A85-A792-466A-BFE8-AC2D5D0F617B}"/>
              </a:ext>
            </a:extLst>
          </p:cNvPr>
          <p:cNvSpPr/>
          <p:nvPr userDrawn="1"/>
        </p:nvSpPr>
        <p:spPr>
          <a:xfrm flipV="1">
            <a:off x="-2381" y="12"/>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rgbClr val="244C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9FA4313-8188-4DDE-9CB2-67BCF2C54BF1}"/>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467C293F-1254-41D4-B0B5-F278D79DE221}"/>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B9BBEDC-888E-4371-A7DA-810CB2AF3836}"/>
              </a:ext>
            </a:extLst>
          </p:cNvPr>
          <p:cNvPicPr>
            <a:picLocks noChangeAspect="1"/>
          </p:cNvPicPr>
          <p:nvPr userDrawn="1"/>
        </p:nvPicPr>
        <p:blipFill>
          <a:blip r:embed="rId3"/>
          <a:stretch>
            <a:fillRect/>
          </a:stretch>
        </p:blipFill>
        <p:spPr>
          <a:xfrm>
            <a:off x="11247964" y="6339701"/>
            <a:ext cx="914400" cy="480036"/>
          </a:xfrm>
          <a:prstGeom prst="rect">
            <a:avLst/>
          </a:prstGeom>
        </p:spPr>
      </p:pic>
      <p:sp>
        <p:nvSpPr>
          <p:cNvPr id="12" name="TextBox 11">
            <a:extLst>
              <a:ext uri="{FF2B5EF4-FFF2-40B4-BE49-F238E27FC236}">
                <a16:creationId xmlns:a16="http://schemas.microsoft.com/office/drawing/2014/main" id="{6FCBD5D6-71A0-49DC-B376-7C792D05B509}"/>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
        <p:nvSpPr>
          <p:cNvPr id="13" name="Title 1">
            <a:extLst>
              <a:ext uri="{FF2B5EF4-FFF2-40B4-BE49-F238E27FC236}">
                <a16:creationId xmlns:a16="http://schemas.microsoft.com/office/drawing/2014/main" id="{9ED77DA7-6D8D-4EF0-9129-AE8C402E80BA}"/>
              </a:ext>
            </a:extLst>
          </p:cNvPr>
          <p:cNvSpPr>
            <a:spLocks noGrp="1"/>
          </p:cNvSpPr>
          <p:nvPr>
            <p:ph type="title" hasCustomPrompt="1"/>
          </p:nvPr>
        </p:nvSpPr>
        <p:spPr>
          <a:xfrm>
            <a:off x="0" y="256190"/>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262622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1 - No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 name="Title 1">
            <a:extLst>
              <a:ext uri="{FF2B5EF4-FFF2-40B4-BE49-F238E27FC236}">
                <a16:creationId xmlns:a16="http://schemas.microsoft.com/office/drawing/2014/main" id="{1BE76223-69A7-3348-9008-252DED795CFE}"/>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Tree>
    <p:extLst>
      <p:ext uri="{BB962C8B-B14F-4D97-AF65-F5344CB8AC3E}">
        <p14:creationId xmlns:p14="http://schemas.microsoft.com/office/powerpoint/2010/main" val="387893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161868" y="-99060"/>
            <a:ext cx="12512903" cy="710946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730529" y="6557401"/>
            <a:ext cx="2823696" cy="215444"/>
          </a:xfrm>
          <a:prstGeom prst="rect">
            <a:avLst/>
          </a:prstGeom>
          <a:noFill/>
        </p:spPr>
        <p:txBody>
          <a:bodyPr wrap="square" rtlCol="0">
            <a:spAutoFit/>
          </a:bodyPr>
          <a:lstStyle/>
          <a:p>
            <a:r>
              <a:rPr lang="en-US" sz="800" b="0" i="0" baseline="0">
                <a:solidFill>
                  <a:schemeClr val="accent4">
                    <a:lumMod val="60000"/>
                    <a:lumOff val="40000"/>
                  </a:schemeClr>
                </a:solidFill>
                <a:latin typeface="Calibri Light" charset="0"/>
              </a:rPr>
              <a:t>© </a:t>
            </a:r>
            <a:r>
              <a:rPr lang="is-IS" sz="800" b="0" i="0" baseline="0">
                <a:solidFill>
                  <a:schemeClr val="accent4">
                    <a:lumMod val="60000"/>
                    <a:lumOff val="40000"/>
                  </a:schemeClr>
                </a:solidFill>
                <a:latin typeface="Calibri Light" charset="0"/>
              </a:rPr>
              <a:t>2020</a:t>
            </a:r>
            <a:r>
              <a:rPr lang="en-US" sz="800" b="0" i="0" baseline="0">
                <a:solidFill>
                  <a:schemeClr val="accent4">
                    <a:lumMod val="60000"/>
                    <a:lumOff val="40000"/>
                  </a:schemeClr>
                </a:solidFill>
                <a:latin typeface="Calibri Light" charset="0"/>
              </a:rPr>
              <a:t> Tivity Health, Inc. All rights reserved.</a:t>
            </a:r>
          </a:p>
        </p:txBody>
      </p:sp>
      <p:sp>
        <p:nvSpPr>
          <p:cNvPr id="12" name="Title 1">
            <a:extLst>
              <a:ext uri="{FF2B5EF4-FFF2-40B4-BE49-F238E27FC236}">
                <a16:creationId xmlns:a16="http://schemas.microsoft.com/office/drawing/2014/main" id="{F29A0FB7-A879-5342-BCEA-056EFC70B47E}"/>
              </a:ext>
            </a:extLst>
          </p:cNvPr>
          <p:cNvSpPr>
            <a:spLocks noGrp="1"/>
          </p:cNvSpPr>
          <p:nvPr>
            <p:ph type="title"/>
          </p:nvPr>
        </p:nvSpPr>
        <p:spPr>
          <a:xfrm>
            <a:off x="365760" y="877561"/>
            <a:ext cx="9704672" cy="3185747"/>
          </a:xfrm>
        </p:spPr>
        <p:txBody>
          <a:bodyPr anchor="b" anchorCtr="0">
            <a:normAutofit/>
          </a:bodyPr>
          <a:lstStyle>
            <a:lvl1pPr algn="l">
              <a:lnSpc>
                <a:spcPts val="6000"/>
              </a:lnSpc>
              <a:defRPr sz="7000" cap="all" baseline="0">
                <a:solidFill>
                  <a:schemeClr val="tx1"/>
                </a:solidFill>
              </a:defRPr>
            </a:lvl1pPr>
          </a:lstStyle>
          <a:p>
            <a:r>
              <a:rPr lang="en-US"/>
              <a:t>Click to edit Master title style</a:t>
            </a:r>
          </a:p>
        </p:txBody>
      </p:sp>
      <p:sp>
        <p:nvSpPr>
          <p:cNvPr id="13" name="Rectangle 12">
            <a:extLst>
              <a:ext uri="{FF2B5EF4-FFF2-40B4-BE49-F238E27FC236}">
                <a16:creationId xmlns:a16="http://schemas.microsoft.com/office/drawing/2014/main" id="{56D380A5-F197-A542-8465-B3F085294888}"/>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pic>
        <p:nvPicPr>
          <p:cNvPr id="9" name="Picture 8">
            <a:extLst>
              <a:ext uri="{FF2B5EF4-FFF2-40B4-BE49-F238E27FC236}">
                <a16:creationId xmlns:a16="http://schemas.microsoft.com/office/drawing/2014/main" id="{08CF279F-0A10-9846-9BF5-906A5CBD3E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8018" y="6207230"/>
            <a:ext cx="977742" cy="529610"/>
          </a:xfrm>
          <a:prstGeom prst="rect">
            <a:avLst/>
          </a:prstGeom>
        </p:spPr>
      </p:pic>
      <p:sp>
        <p:nvSpPr>
          <p:cNvPr id="16" name="Text Placeholder 7">
            <a:extLst>
              <a:ext uri="{FF2B5EF4-FFF2-40B4-BE49-F238E27FC236}">
                <a16:creationId xmlns:a16="http://schemas.microsoft.com/office/drawing/2014/main" id="{E5AB6C7D-4A79-8947-BE97-9A3563A45354}"/>
              </a:ext>
            </a:extLst>
          </p:cNvPr>
          <p:cNvSpPr>
            <a:spLocks noGrp="1"/>
          </p:cNvSpPr>
          <p:nvPr>
            <p:ph type="body" sz="quarter" idx="10" hasCustomPrompt="1"/>
          </p:nvPr>
        </p:nvSpPr>
        <p:spPr>
          <a:xfrm>
            <a:off x="365759" y="4527302"/>
            <a:ext cx="9704672" cy="808583"/>
          </a:xfrm>
        </p:spPr>
        <p:txBody>
          <a:bodyPr>
            <a:noAutofit/>
          </a:bodyPr>
          <a:lstStyle>
            <a:lvl1pPr marL="0" indent="0">
              <a:buFontTx/>
              <a:buNone/>
              <a:defRPr sz="1600"/>
            </a:lvl1pPr>
            <a:lvl2pPr marL="457189" indent="0">
              <a:buFontTx/>
              <a:buNone/>
              <a:defRPr sz="1600"/>
            </a:lvl2pPr>
            <a:lvl3pPr marL="914377" indent="0">
              <a:buFontTx/>
              <a:buNone/>
              <a:defRPr sz="1600"/>
            </a:lvl3pPr>
            <a:lvl4pPr marL="1371566" indent="0">
              <a:buFontTx/>
              <a:buNone/>
              <a:defRPr sz="1600"/>
            </a:lvl4pPr>
            <a:lvl5pPr marL="1828755" indent="0">
              <a:buFontTx/>
              <a:buNone/>
              <a:defRPr sz="1600"/>
            </a:lvl5pPr>
          </a:lstStyle>
          <a:p>
            <a:pPr lvl="0"/>
            <a:r>
              <a:rPr lang="en-US"/>
              <a:t>Click to add subtitle</a:t>
            </a:r>
          </a:p>
        </p:txBody>
      </p:sp>
    </p:spTree>
    <p:extLst>
      <p:ext uri="{BB962C8B-B14F-4D97-AF65-F5344CB8AC3E}">
        <p14:creationId xmlns:p14="http://schemas.microsoft.com/office/powerpoint/2010/main" val="3316242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2 - No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1FC883F4-B1CA-CD4A-9160-574648D7A869}"/>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Tree>
    <p:extLst>
      <p:ext uri="{BB962C8B-B14F-4D97-AF65-F5344CB8AC3E}">
        <p14:creationId xmlns:p14="http://schemas.microsoft.com/office/powerpoint/2010/main" val="2776572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279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 COPY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5811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4"/>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1180674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INGLE HEADER">
    <p:spTree>
      <p:nvGrpSpPr>
        <p:cNvPr id="1" name=""/>
        <p:cNvGrpSpPr/>
        <p:nvPr/>
      </p:nvGrpSpPr>
      <p:grpSpPr>
        <a:xfrm>
          <a:off x="0" y="0"/>
          <a:ext cx="0" cy="0"/>
          <a:chOff x="0" y="0"/>
          <a:chExt cx="0" cy="0"/>
        </a:xfrm>
      </p:grpSpPr>
      <p:pic>
        <p:nvPicPr>
          <p:cNvPr id="5" name="Content Placeholder 4" descr="A picture containing person, people, older&#10;&#10;Description automatically generated">
            <a:extLst>
              <a:ext uri="{FF2B5EF4-FFF2-40B4-BE49-F238E27FC236}">
                <a16:creationId xmlns:a16="http://schemas.microsoft.com/office/drawing/2014/main" id="{AB318BF0-C8F4-4C8D-86B0-816F83A1B2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91772"/>
            <a:ext cx="5866228" cy="5866228"/>
          </a:xfrm>
          <a:prstGeom prst="rect">
            <a:avLst/>
          </a:prstGeom>
        </p:spPr>
      </p:pic>
      <p:sp>
        <p:nvSpPr>
          <p:cNvPr id="9" name="Freeform 4">
            <a:extLst>
              <a:ext uri="{FF2B5EF4-FFF2-40B4-BE49-F238E27FC236}">
                <a16:creationId xmlns:a16="http://schemas.microsoft.com/office/drawing/2014/main" id="{0D179530-5D92-4967-BA25-0BEC1A2085F3}"/>
              </a:ext>
            </a:extLst>
          </p:cNvPr>
          <p:cNvSpPr/>
          <p:nvPr userDrawn="1"/>
        </p:nvSpPr>
        <p:spPr>
          <a:xfrm rot="10800000">
            <a:off x="3964215" y="16040"/>
            <a:ext cx="8183302" cy="6858001"/>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5347854" y="1545654"/>
            <a:ext cx="6557633"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
        <p:nvSpPr>
          <p:cNvPr id="13" name="TextBox 12">
            <a:extLst>
              <a:ext uri="{FF2B5EF4-FFF2-40B4-BE49-F238E27FC236}">
                <a16:creationId xmlns:a16="http://schemas.microsoft.com/office/drawing/2014/main" id="{0FB89C39-2783-4E65-826C-50CB0B6F375A}"/>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89E105D-7641-449E-A411-C3741AE536AD}"/>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41ACD86-FD40-46E4-A908-AB25A7164DD3}"/>
              </a:ext>
            </a:extLst>
          </p:cNvPr>
          <p:cNvPicPr>
            <a:picLocks noChangeAspect="1"/>
          </p:cNvPicPr>
          <p:nvPr userDrawn="1"/>
        </p:nvPicPr>
        <p:blipFill>
          <a:blip r:embed="rId3"/>
          <a:stretch>
            <a:fillRect/>
          </a:stretch>
        </p:blipFill>
        <p:spPr>
          <a:xfrm>
            <a:off x="11247964" y="6339701"/>
            <a:ext cx="914400" cy="480036"/>
          </a:xfrm>
          <a:prstGeom prst="rect">
            <a:avLst/>
          </a:prstGeom>
        </p:spPr>
      </p:pic>
      <p:sp>
        <p:nvSpPr>
          <p:cNvPr id="16" name="TextBox 15">
            <a:extLst>
              <a:ext uri="{FF2B5EF4-FFF2-40B4-BE49-F238E27FC236}">
                <a16:creationId xmlns:a16="http://schemas.microsoft.com/office/drawing/2014/main" id="{4CCDD06E-DA45-41BE-8399-CFBEDF24BC0B}"/>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4083196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INGLE HEADER">
    <p:spTree>
      <p:nvGrpSpPr>
        <p:cNvPr id="1" name=""/>
        <p:cNvGrpSpPr/>
        <p:nvPr/>
      </p:nvGrpSpPr>
      <p:grpSpPr>
        <a:xfrm>
          <a:off x="0" y="0"/>
          <a:ext cx="0" cy="0"/>
          <a:chOff x="0" y="0"/>
          <a:chExt cx="0" cy="0"/>
        </a:xfrm>
      </p:grpSpPr>
      <p:pic>
        <p:nvPicPr>
          <p:cNvPr id="11" name="Content Placeholder 5" descr="A picture containing person&#10;&#10;Description automatically generated">
            <a:extLst>
              <a:ext uri="{FF2B5EF4-FFF2-40B4-BE49-F238E27FC236}">
                <a16:creationId xmlns:a16="http://schemas.microsoft.com/office/drawing/2014/main" id="{97039145-76C7-441F-9FF1-E7EB10264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5627"/>
            <a:ext cx="5852160" cy="5852160"/>
          </a:xfrm>
          <a:prstGeom prst="rect">
            <a:avLst/>
          </a:prstGeom>
        </p:spPr>
      </p:pic>
      <p:sp>
        <p:nvSpPr>
          <p:cNvPr id="9" name="Freeform 4">
            <a:extLst>
              <a:ext uri="{FF2B5EF4-FFF2-40B4-BE49-F238E27FC236}">
                <a16:creationId xmlns:a16="http://schemas.microsoft.com/office/drawing/2014/main" id="{0D179530-5D92-4967-BA25-0BEC1A2085F3}"/>
              </a:ext>
            </a:extLst>
          </p:cNvPr>
          <p:cNvSpPr/>
          <p:nvPr userDrawn="1"/>
        </p:nvSpPr>
        <p:spPr>
          <a:xfrm rot="10800000">
            <a:off x="3964215" y="16040"/>
            <a:ext cx="8183302" cy="6858001"/>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5347854" y="1545654"/>
            <a:ext cx="6557633"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
        <p:nvSpPr>
          <p:cNvPr id="13" name="TextBox 12">
            <a:extLst>
              <a:ext uri="{FF2B5EF4-FFF2-40B4-BE49-F238E27FC236}">
                <a16:creationId xmlns:a16="http://schemas.microsoft.com/office/drawing/2014/main" id="{0FB89C39-2783-4E65-826C-50CB0B6F375A}"/>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89E105D-7641-449E-A411-C3741AE536AD}"/>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41ACD86-FD40-46E4-A908-AB25A7164DD3}"/>
              </a:ext>
            </a:extLst>
          </p:cNvPr>
          <p:cNvPicPr>
            <a:picLocks noChangeAspect="1"/>
          </p:cNvPicPr>
          <p:nvPr userDrawn="1"/>
        </p:nvPicPr>
        <p:blipFill>
          <a:blip r:embed="rId3"/>
          <a:stretch>
            <a:fillRect/>
          </a:stretch>
        </p:blipFill>
        <p:spPr>
          <a:xfrm>
            <a:off x="11247964" y="6339701"/>
            <a:ext cx="914400" cy="480036"/>
          </a:xfrm>
          <a:prstGeom prst="rect">
            <a:avLst/>
          </a:prstGeom>
        </p:spPr>
      </p:pic>
      <p:sp>
        <p:nvSpPr>
          <p:cNvPr id="16" name="TextBox 15">
            <a:extLst>
              <a:ext uri="{FF2B5EF4-FFF2-40B4-BE49-F238E27FC236}">
                <a16:creationId xmlns:a16="http://schemas.microsoft.com/office/drawing/2014/main" id="{4CCDD06E-DA45-41BE-8399-CFBEDF24BC0B}"/>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2908511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OUBLE HEADER">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88"/>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2045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_SingleColum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192000" cy="1517301"/>
          </a:xfrm>
          <a:prstGeom prst="rect">
            <a:avLst/>
          </a:prstGeom>
        </p:spPr>
      </p:pic>
      <p:sp>
        <p:nvSpPr>
          <p:cNvPr id="2" name="Title 1"/>
          <p:cNvSpPr>
            <a:spLocks noGrp="1"/>
          </p:cNvSpPr>
          <p:nvPr>
            <p:ph type="title"/>
          </p:nvPr>
        </p:nvSpPr>
        <p:spPr>
          <a:xfrm>
            <a:off x="838200" y="106336"/>
            <a:ext cx="10515600" cy="1325563"/>
          </a:xfrm>
        </p:spPr>
        <p:txBody>
          <a:bodyPr>
            <a:normAutofit/>
          </a:bodyPr>
          <a:lstStyle>
            <a:lvl1pPr>
              <a:lnSpc>
                <a:spcPct val="85000"/>
              </a:lnSpc>
              <a:defRPr sz="5000" baseline="0">
                <a:solidFill>
                  <a:schemeClr val="bg1"/>
                </a:solidFill>
                <a:latin typeface="+mj-lt"/>
              </a:defRPr>
            </a:lvl1pPr>
          </a:lstStyle>
          <a:p>
            <a:r>
              <a:rPr lang="en-US" dirty="0"/>
              <a:t>Click to edit Master title style</a:t>
            </a:r>
          </a:p>
        </p:txBody>
      </p:sp>
      <p:sp>
        <p:nvSpPr>
          <p:cNvPr id="3" name="Content Placeholder 2"/>
          <p:cNvSpPr>
            <a:spLocks noGrp="1"/>
          </p:cNvSpPr>
          <p:nvPr>
            <p:ph sz="half" idx="1"/>
          </p:nvPr>
        </p:nvSpPr>
        <p:spPr>
          <a:xfrm>
            <a:off x="838200" y="1825625"/>
            <a:ext cx="10515600" cy="4351339"/>
          </a:xfrm>
        </p:spPr>
        <p:txBody>
          <a:bodyPr/>
          <a:lstStyle>
            <a:lvl1pPr>
              <a:defRPr baseline="0">
                <a:solidFill>
                  <a:schemeClr val="tx1">
                    <a:lumMod val="75000"/>
                    <a:lumOff val="25000"/>
                  </a:schemeClr>
                </a:solidFill>
                <a:latin typeface="+mj-lt"/>
              </a:defRPr>
            </a:lvl1pPr>
            <a:lvl2pPr>
              <a:defRPr baseline="0">
                <a:solidFill>
                  <a:schemeClr val="tx1">
                    <a:lumMod val="75000"/>
                    <a:lumOff val="25000"/>
                  </a:schemeClr>
                </a:solidFill>
                <a:latin typeface="+mj-lt"/>
              </a:defRPr>
            </a:lvl2pPr>
            <a:lvl3pPr>
              <a:defRPr baseline="0">
                <a:solidFill>
                  <a:schemeClr val="tx1">
                    <a:lumMod val="75000"/>
                    <a:lumOff val="25000"/>
                  </a:schemeClr>
                </a:solidFill>
                <a:latin typeface="+mj-lt"/>
              </a:defRPr>
            </a:lvl3pPr>
            <a:lvl4pPr>
              <a:defRPr baseline="0">
                <a:solidFill>
                  <a:schemeClr val="tx1">
                    <a:lumMod val="75000"/>
                    <a:lumOff val="25000"/>
                  </a:schemeClr>
                </a:solidFill>
                <a:latin typeface="+mj-lt"/>
              </a:defRPr>
            </a:lvl4pPr>
            <a:lvl5pPr>
              <a:defRPr baseline="0">
                <a:solidFill>
                  <a:schemeClr val="tx1">
                    <a:lumMod val="75000"/>
                    <a:lumOff val="25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a:p>
        </p:txBody>
      </p:sp>
    </p:spTree>
    <p:extLst>
      <p:ext uri="{BB962C8B-B14F-4D97-AF65-F5344CB8AC3E}">
        <p14:creationId xmlns:p14="http://schemas.microsoft.com/office/powerpoint/2010/main" val="1103435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AL DIVIDER">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DD989489-A30F-3A4B-8A51-53687FC966BA}"/>
              </a:ext>
            </a:extLst>
          </p:cNvPr>
          <p:cNvSpPr/>
          <p:nvPr userDrawn="1"/>
        </p:nvSpPr>
        <p:spPr>
          <a:xfrm>
            <a:off x="0" y="0"/>
            <a:ext cx="12192000" cy="5498947"/>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D9DF631-30F5-B446-B486-898B82B97E51}"/>
              </a:ext>
            </a:extLst>
          </p:cNvPr>
          <p:cNvGrpSpPr/>
          <p:nvPr userDrawn="1"/>
        </p:nvGrpSpPr>
        <p:grpSpPr>
          <a:xfrm>
            <a:off x="9220010" y="-171945"/>
            <a:ext cx="3022821" cy="970937"/>
            <a:chOff x="6915007" y="-128959"/>
            <a:chExt cx="2267116" cy="728203"/>
          </a:xfrm>
        </p:grpSpPr>
        <p:sp>
          <p:nvSpPr>
            <p:cNvPr id="25" name="Freeform 24">
              <a:extLst>
                <a:ext uri="{FF2B5EF4-FFF2-40B4-BE49-F238E27FC236}">
                  <a16:creationId xmlns:a16="http://schemas.microsoft.com/office/drawing/2014/main" id="{C0D2199B-F646-F845-9A2A-BD73F914E1F3}"/>
                </a:ext>
              </a:extLst>
            </p:cNvPr>
            <p:cNvSpPr/>
            <p:nvPr userDrawn="1"/>
          </p:nvSpPr>
          <p:spPr>
            <a:xfrm rot="19688322">
              <a:off x="7516893" y="-73547"/>
              <a:ext cx="1326857" cy="458272"/>
            </a:xfrm>
            <a:custGeom>
              <a:avLst/>
              <a:gdLst>
                <a:gd name="connsiteX0" fmla="*/ 589503 w 1326857"/>
                <a:gd name="connsiteY0" fmla="*/ 0 h 458272"/>
                <a:gd name="connsiteX1" fmla="*/ 1326857 w 1326857"/>
                <a:gd name="connsiteY1" fmla="*/ 458272 h 458272"/>
                <a:gd name="connsiteX2" fmla="*/ 0 w 1326857"/>
                <a:gd name="connsiteY2" fmla="*/ 458272 h 458272"/>
                <a:gd name="connsiteX3" fmla="*/ 294852 w 1326857"/>
                <a:gd name="connsiteY3" fmla="*/ 0 h 458272"/>
              </a:gdLst>
              <a:ahLst/>
              <a:cxnLst>
                <a:cxn ang="0">
                  <a:pos x="connsiteX0" y="connsiteY0"/>
                </a:cxn>
                <a:cxn ang="0">
                  <a:pos x="connsiteX1" y="connsiteY1"/>
                </a:cxn>
                <a:cxn ang="0">
                  <a:pos x="connsiteX2" y="connsiteY2"/>
                </a:cxn>
                <a:cxn ang="0">
                  <a:pos x="connsiteX3" y="connsiteY3"/>
                </a:cxn>
              </a:cxnLst>
              <a:rect l="l" t="t" r="r" b="b"/>
              <a:pathLst>
                <a:path w="1326857" h="458272">
                  <a:moveTo>
                    <a:pt x="589503" y="0"/>
                  </a:moveTo>
                  <a:lnTo>
                    <a:pt x="1326857" y="458272"/>
                  </a:lnTo>
                  <a:lnTo>
                    <a:pt x="0" y="458272"/>
                  </a:lnTo>
                  <a:lnTo>
                    <a:pt x="29485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025F1937-B28F-7B48-B318-3825D6E6B9AA}"/>
                </a:ext>
              </a:extLst>
            </p:cNvPr>
            <p:cNvSpPr/>
            <p:nvPr userDrawn="1"/>
          </p:nvSpPr>
          <p:spPr>
            <a:xfrm rot="19688322">
              <a:off x="6915007" y="-115306"/>
              <a:ext cx="862738" cy="425278"/>
            </a:xfrm>
            <a:custGeom>
              <a:avLst/>
              <a:gdLst>
                <a:gd name="connsiteX0" fmla="*/ 273624 w 862738"/>
                <a:gd name="connsiteY0" fmla="*/ 0 h 425278"/>
                <a:gd name="connsiteX1" fmla="*/ 862738 w 862738"/>
                <a:gd name="connsiteY1" fmla="*/ 366139 h 425278"/>
                <a:gd name="connsiteX2" fmla="*/ 824688 w 862738"/>
                <a:gd name="connsiteY2" fmla="*/ 425278 h 425278"/>
                <a:gd name="connsiteX3" fmla="*/ 0 w 862738"/>
                <a:gd name="connsiteY3" fmla="*/ 425278 h 425278"/>
              </a:gdLst>
              <a:ahLst/>
              <a:cxnLst>
                <a:cxn ang="0">
                  <a:pos x="connsiteX0" y="connsiteY0"/>
                </a:cxn>
                <a:cxn ang="0">
                  <a:pos x="connsiteX1" y="connsiteY1"/>
                </a:cxn>
                <a:cxn ang="0">
                  <a:pos x="connsiteX2" y="connsiteY2"/>
                </a:cxn>
                <a:cxn ang="0">
                  <a:pos x="connsiteX3" y="connsiteY3"/>
                </a:cxn>
              </a:cxnLst>
              <a:rect l="l" t="t" r="r" b="b"/>
              <a:pathLst>
                <a:path w="862738" h="425278">
                  <a:moveTo>
                    <a:pt x="273624" y="0"/>
                  </a:moveTo>
                  <a:lnTo>
                    <a:pt x="862738" y="366139"/>
                  </a:lnTo>
                  <a:lnTo>
                    <a:pt x="824688" y="425278"/>
                  </a:lnTo>
                  <a:lnTo>
                    <a:pt x="0" y="42527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512240BE-1399-1342-B97C-A68624CE0262}"/>
                </a:ext>
              </a:extLst>
            </p:cNvPr>
            <p:cNvSpPr/>
            <p:nvPr userDrawn="1"/>
          </p:nvSpPr>
          <p:spPr>
            <a:xfrm rot="19688322">
              <a:off x="7964317" y="-128959"/>
              <a:ext cx="1217806" cy="728203"/>
            </a:xfrm>
            <a:custGeom>
              <a:avLst/>
              <a:gdLst>
                <a:gd name="connsiteX0" fmla="*/ 468526 w 1217806"/>
                <a:gd name="connsiteY0" fmla="*/ 0 h 728203"/>
                <a:gd name="connsiteX1" fmla="*/ 1217806 w 1217806"/>
                <a:gd name="connsiteY1" fmla="*/ 465684 h 728203"/>
                <a:gd name="connsiteX2" fmla="*/ 1054648 w 1217806"/>
                <a:gd name="connsiteY2" fmla="*/ 728203 h 728203"/>
                <a:gd name="connsiteX3" fmla="*/ 0 w 1217806"/>
                <a:gd name="connsiteY3" fmla="*/ 728203 h 728203"/>
              </a:gdLst>
              <a:ahLst/>
              <a:cxnLst>
                <a:cxn ang="0">
                  <a:pos x="connsiteX0" y="connsiteY0"/>
                </a:cxn>
                <a:cxn ang="0">
                  <a:pos x="connsiteX1" y="connsiteY1"/>
                </a:cxn>
                <a:cxn ang="0">
                  <a:pos x="connsiteX2" y="connsiteY2"/>
                </a:cxn>
                <a:cxn ang="0">
                  <a:pos x="connsiteX3" y="connsiteY3"/>
                </a:cxn>
              </a:cxnLst>
              <a:rect l="l" t="t" r="r" b="b"/>
              <a:pathLst>
                <a:path w="1217806" h="728203">
                  <a:moveTo>
                    <a:pt x="468526" y="0"/>
                  </a:moveTo>
                  <a:lnTo>
                    <a:pt x="1217806" y="465684"/>
                  </a:lnTo>
                  <a:lnTo>
                    <a:pt x="1054648" y="728203"/>
                  </a:lnTo>
                  <a:lnTo>
                    <a:pt x="0" y="72820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8" name="Title 1">
            <a:extLst>
              <a:ext uri="{FF2B5EF4-FFF2-40B4-BE49-F238E27FC236}">
                <a16:creationId xmlns:a16="http://schemas.microsoft.com/office/drawing/2014/main" id="{F9191FAD-9D03-0848-80CE-B7D2135D7F3B}"/>
              </a:ext>
            </a:extLst>
          </p:cNvPr>
          <p:cNvSpPr>
            <a:spLocks noGrp="1"/>
          </p:cNvSpPr>
          <p:nvPr userDrawn="1">
            <p:ph type="ctrTitle" hasCustomPrompt="1"/>
          </p:nvPr>
        </p:nvSpPr>
        <p:spPr>
          <a:xfrm>
            <a:off x="372342" y="536449"/>
            <a:ext cx="11447317" cy="3932975"/>
          </a:xfrm>
          <a:prstGeom prst="rect">
            <a:avLst/>
          </a:prstGeom>
          <a:noFill/>
        </p:spPr>
        <p:txBody>
          <a:bodyPr lIns="0" tIns="0" rIns="0" bIns="0" anchor="b">
            <a:noAutofit/>
          </a:bodyPr>
          <a:lstStyle>
            <a:lvl1pPr algn="ctr">
              <a:lnSpc>
                <a:spcPts val="7333"/>
              </a:lnSpc>
              <a:defRPr sz="8000" b="1" i="0" baseline="0">
                <a:solidFill>
                  <a:schemeClr val="tx1"/>
                </a:solidFill>
                <a:latin typeface="Calibri" charset="0"/>
                <a:ea typeface="Calibri" charset="0"/>
                <a:cs typeface="Calibri" charset="0"/>
              </a:defRPr>
            </a:lvl1pPr>
          </a:lstStyle>
          <a:p>
            <a:r>
              <a:rPr lang="en-US" dirty="0"/>
              <a:t>Section divider –</a:t>
            </a:r>
            <a:br>
              <a:rPr lang="en-US" dirty="0"/>
            </a:br>
            <a:r>
              <a:rPr lang="en-US" dirty="0"/>
              <a:t>title here</a:t>
            </a:r>
            <a:endParaRPr lang="en-US" sz="4800" dirty="0">
              <a:solidFill>
                <a:schemeClr val="bg1"/>
              </a:solidFill>
              <a:latin typeface="Calibri Light" charset="0"/>
              <a:ea typeface="Calibri Light" charset="0"/>
              <a:cs typeface="Calibri Light" charset="0"/>
            </a:endParaRPr>
          </a:p>
        </p:txBody>
      </p:sp>
      <p:grpSp>
        <p:nvGrpSpPr>
          <p:cNvPr id="6" name="Group 5">
            <a:extLst>
              <a:ext uri="{FF2B5EF4-FFF2-40B4-BE49-F238E27FC236}">
                <a16:creationId xmlns:a16="http://schemas.microsoft.com/office/drawing/2014/main" id="{F2AA3AE6-BA8E-3D45-9977-E592512B2062}"/>
              </a:ext>
            </a:extLst>
          </p:cNvPr>
          <p:cNvGrpSpPr/>
          <p:nvPr userDrawn="1"/>
        </p:nvGrpSpPr>
        <p:grpSpPr>
          <a:xfrm>
            <a:off x="-87101" y="6278469"/>
            <a:ext cx="1482076" cy="786891"/>
            <a:chOff x="-65326" y="4708852"/>
            <a:chExt cx="1111557" cy="590168"/>
          </a:xfrm>
        </p:grpSpPr>
        <p:sp>
          <p:nvSpPr>
            <p:cNvPr id="41" name="Freeform 40">
              <a:extLst>
                <a:ext uri="{FF2B5EF4-FFF2-40B4-BE49-F238E27FC236}">
                  <a16:creationId xmlns:a16="http://schemas.microsoft.com/office/drawing/2014/main" id="{0FD00C11-DDDF-A443-8A20-AE9FF51211FB}"/>
                </a:ext>
              </a:extLst>
            </p:cNvPr>
            <p:cNvSpPr/>
            <p:nvPr userDrawn="1"/>
          </p:nvSpPr>
          <p:spPr>
            <a:xfrm rot="19688322">
              <a:off x="-65326" y="4708852"/>
              <a:ext cx="703076" cy="507850"/>
            </a:xfrm>
            <a:custGeom>
              <a:avLst/>
              <a:gdLst>
                <a:gd name="connsiteX0" fmla="*/ 703076 w 703076"/>
                <a:gd name="connsiteY0" fmla="*/ 0 h 507850"/>
                <a:gd name="connsiteX1" fmla="*/ 376325 w 703076"/>
                <a:gd name="connsiteY1" fmla="*/ 507850 h 507850"/>
                <a:gd name="connsiteX2" fmla="*/ 0 w 703076"/>
                <a:gd name="connsiteY2" fmla="*/ 273960 h 507850"/>
                <a:gd name="connsiteX3" fmla="*/ 170268 w 703076"/>
                <a:gd name="connsiteY3" fmla="*/ 0 h 507850"/>
              </a:gdLst>
              <a:ahLst/>
              <a:cxnLst>
                <a:cxn ang="0">
                  <a:pos x="connsiteX0" y="connsiteY0"/>
                </a:cxn>
                <a:cxn ang="0">
                  <a:pos x="connsiteX1" y="connsiteY1"/>
                </a:cxn>
                <a:cxn ang="0">
                  <a:pos x="connsiteX2" y="connsiteY2"/>
                </a:cxn>
                <a:cxn ang="0">
                  <a:pos x="connsiteX3" y="connsiteY3"/>
                </a:cxn>
              </a:cxnLst>
              <a:rect l="l" t="t" r="r" b="b"/>
              <a:pathLst>
                <a:path w="703076" h="507850">
                  <a:moveTo>
                    <a:pt x="703076" y="0"/>
                  </a:moveTo>
                  <a:lnTo>
                    <a:pt x="376325" y="507850"/>
                  </a:lnTo>
                  <a:lnTo>
                    <a:pt x="0" y="273960"/>
                  </a:lnTo>
                  <a:lnTo>
                    <a:pt x="17026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BBBCBC"/>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C9DB54C6-027B-D246-BC25-E4BD72E138DD}"/>
                </a:ext>
              </a:extLst>
            </p:cNvPr>
            <p:cNvSpPr/>
            <p:nvPr userDrawn="1"/>
          </p:nvSpPr>
          <p:spPr>
            <a:xfrm rot="19688322">
              <a:off x="8443" y="4768384"/>
              <a:ext cx="1037788" cy="530636"/>
            </a:xfrm>
            <a:custGeom>
              <a:avLst/>
              <a:gdLst>
                <a:gd name="connsiteX0" fmla="*/ 1037788 w 1037788"/>
                <a:gd name="connsiteY0" fmla="*/ 0 h 530636"/>
                <a:gd name="connsiteX1" fmla="*/ 696376 w 1037788"/>
                <a:gd name="connsiteY1" fmla="*/ 530636 h 530636"/>
                <a:gd name="connsiteX2" fmla="*/ 0 w 1037788"/>
                <a:gd name="connsiteY2" fmla="*/ 97833 h 530636"/>
                <a:gd name="connsiteX3" fmla="*/ 60804 w 1037788"/>
                <a:gd name="connsiteY3" fmla="*/ 0 h 530636"/>
              </a:gdLst>
              <a:ahLst/>
              <a:cxnLst>
                <a:cxn ang="0">
                  <a:pos x="connsiteX0" y="connsiteY0"/>
                </a:cxn>
                <a:cxn ang="0">
                  <a:pos x="connsiteX1" y="connsiteY1"/>
                </a:cxn>
                <a:cxn ang="0">
                  <a:pos x="connsiteX2" y="connsiteY2"/>
                </a:cxn>
                <a:cxn ang="0">
                  <a:pos x="connsiteX3" y="connsiteY3"/>
                </a:cxn>
              </a:cxnLst>
              <a:rect l="l" t="t" r="r" b="b"/>
              <a:pathLst>
                <a:path w="1037788" h="530636">
                  <a:moveTo>
                    <a:pt x="1037788" y="0"/>
                  </a:moveTo>
                  <a:lnTo>
                    <a:pt x="696376" y="530636"/>
                  </a:lnTo>
                  <a:lnTo>
                    <a:pt x="0" y="97833"/>
                  </a:lnTo>
                  <a:lnTo>
                    <a:pt x="60804" y="0"/>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69CA4CDF-2C28-4D4B-A05E-C0390C229457}"/>
                </a:ext>
              </a:extLst>
            </p:cNvPr>
            <p:cNvSpPr/>
            <p:nvPr userDrawn="1"/>
          </p:nvSpPr>
          <p:spPr>
            <a:xfrm rot="19688322">
              <a:off x="266535" y="5019480"/>
              <a:ext cx="490549" cy="217791"/>
            </a:xfrm>
            <a:custGeom>
              <a:avLst/>
              <a:gdLst>
                <a:gd name="connsiteX0" fmla="*/ 490549 w 490549"/>
                <a:gd name="connsiteY0" fmla="*/ 0 h 217791"/>
                <a:gd name="connsiteX1" fmla="*/ 350422 w 490549"/>
                <a:gd name="connsiteY1" fmla="*/ 217791 h 217791"/>
                <a:gd name="connsiteX2" fmla="*/ 0 w 490549"/>
                <a:gd name="connsiteY2" fmla="*/ 0 h 217791"/>
              </a:gdLst>
              <a:ahLst/>
              <a:cxnLst>
                <a:cxn ang="0">
                  <a:pos x="connsiteX0" y="connsiteY0"/>
                </a:cxn>
                <a:cxn ang="0">
                  <a:pos x="connsiteX1" y="connsiteY1"/>
                </a:cxn>
                <a:cxn ang="0">
                  <a:pos x="connsiteX2" y="connsiteY2"/>
                </a:cxn>
              </a:cxnLst>
              <a:rect l="l" t="t" r="r" b="b"/>
              <a:pathLst>
                <a:path w="490549" h="217791">
                  <a:moveTo>
                    <a:pt x="490549" y="0"/>
                  </a:moveTo>
                  <a:lnTo>
                    <a:pt x="350422" y="21779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1" name="Text Placeholder 12">
            <a:extLst>
              <a:ext uri="{FF2B5EF4-FFF2-40B4-BE49-F238E27FC236}">
                <a16:creationId xmlns:a16="http://schemas.microsoft.com/office/drawing/2014/main" id="{D9F9E5AA-A3F1-BB4F-9D9E-3124646D9605}"/>
              </a:ext>
            </a:extLst>
          </p:cNvPr>
          <p:cNvSpPr>
            <a:spLocks noGrp="1"/>
          </p:cNvSpPr>
          <p:nvPr userDrawn="1">
            <p:ph type="body" sz="quarter" idx="10" hasCustomPrompt="1"/>
          </p:nvPr>
        </p:nvSpPr>
        <p:spPr>
          <a:xfrm>
            <a:off x="1197153" y="5669280"/>
            <a:ext cx="9797697" cy="796173"/>
          </a:xfrm>
          <a:prstGeom prst="rect">
            <a:avLst/>
          </a:prstGeom>
        </p:spPr>
        <p:txBody>
          <a:bodyPr lIns="0" tIns="0" rIns="0" bIns="0">
            <a:noAutofit/>
          </a:bodyPr>
          <a:lstStyle>
            <a:lvl1pPr marL="0" indent="0" algn="ctr">
              <a:buNone/>
              <a:defRPr sz="2667" b="0" i="1">
                <a:solidFill>
                  <a:schemeClr val="accent5"/>
                </a:solidFill>
                <a:latin typeface="Calibri Light" panose="020F0302020204030204" pitchFamily="34" charset="0"/>
                <a:cs typeface="Calibri Light" panose="020F0302020204030204" pitchFamily="34" charset="0"/>
              </a:defRPr>
            </a:lvl1pPr>
          </a:lstStyle>
          <a:p>
            <a:pPr lvl="0"/>
            <a:r>
              <a:rPr lang="en-US" dirty="0"/>
              <a:t>Info here</a:t>
            </a:r>
          </a:p>
        </p:txBody>
      </p:sp>
    </p:spTree>
    <p:extLst>
      <p:ext uri="{BB962C8B-B14F-4D97-AF65-F5344CB8AC3E}">
        <p14:creationId xmlns:p14="http://schemas.microsoft.com/office/powerpoint/2010/main" val="3434479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DOUBLE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75358"/>
            <a:ext cx="12192000" cy="5382644"/>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3034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_Testimonial">
    <p:spTree>
      <p:nvGrpSpPr>
        <p:cNvPr id="1" name=""/>
        <p:cNvGrpSpPr/>
        <p:nvPr/>
      </p:nvGrpSpPr>
      <p:grpSpPr>
        <a:xfrm>
          <a:off x="0" y="0"/>
          <a:ext cx="0" cy="0"/>
          <a:chOff x="0" y="0"/>
          <a:chExt cx="0" cy="0"/>
        </a:xfrm>
      </p:grpSpPr>
      <p:sp>
        <p:nvSpPr>
          <p:cNvPr id="7" name="Rectangle 6"/>
          <p:cNvSpPr/>
          <p:nvPr userDrawn="1"/>
        </p:nvSpPr>
        <p:spPr>
          <a:xfrm>
            <a:off x="0" y="2"/>
            <a:ext cx="12192000" cy="6857999"/>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
        <p:nvSpPr>
          <p:cNvPr id="8" name="Slide Number Placeholder 5"/>
          <p:cNvSpPr txBox="1">
            <a:spLocks/>
          </p:cNvSpPr>
          <p:nvPr userDrawn="1"/>
        </p:nvSpPr>
        <p:spPr>
          <a:xfrm>
            <a:off x="4724400" y="6485287"/>
            <a:ext cx="2743200" cy="365125"/>
          </a:xfrm>
          <a:prstGeom prst="rect">
            <a:avLst/>
          </a:prstGeom>
        </p:spPr>
        <p:txBody>
          <a:bodyPr/>
          <a:lstStyle>
            <a:defPPr>
              <a:defRPr lang="en-US"/>
            </a:defPPr>
            <a:lvl1pPr marL="0" algn="ctr" defTabSz="914400" rtl="0" eaLnBrk="1" latinLnBrk="0" hangingPunct="1">
              <a:defRPr sz="1800" kern="1200">
                <a:solidFill>
                  <a:schemeClr val="accent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573ED5-7FC3-214D-91AD-867102595498}" type="slidenum">
              <a:rPr lang="en-US" sz="1200" smtClean="0">
                <a:solidFill>
                  <a:schemeClr val="accent6"/>
                </a:solidFill>
              </a:rPr>
              <a:pPr/>
              <a:t>‹#›</a:t>
            </a:fld>
            <a:endParaRPr lang="en-US" sz="1200">
              <a:solidFill>
                <a:schemeClr val="accent6"/>
              </a:solidFill>
            </a:endParaRPr>
          </a:p>
        </p:txBody>
      </p:sp>
      <p:sp>
        <p:nvSpPr>
          <p:cNvPr id="17" name="Title 1"/>
          <p:cNvSpPr>
            <a:spLocks noGrp="1"/>
          </p:cNvSpPr>
          <p:nvPr>
            <p:ph type="title" hasCustomPrompt="1"/>
          </p:nvPr>
        </p:nvSpPr>
        <p:spPr>
          <a:xfrm>
            <a:off x="365760" y="1153644"/>
            <a:ext cx="11430000" cy="3238259"/>
          </a:xfrm>
        </p:spPr>
        <p:txBody>
          <a:bodyPr anchor="b" anchorCtr="0">
            <a:normAutofit/>
          </a:bodyPr>
          <a:lstStyle>
            <a:lvl1pPr algn="ctr">
              <a:lnSpc>
                <a:spcPts val="5000"/>
              </a:lnSpc>
              <a:defRPr sz="5000" b="1" i="1" baseline="0">
                <a:solidFill>
                  <a:schemeClr val="bg1"/>
                </a:solidFill>
              </a:defRPr>
            </a:lvl1pPr>
          </a:lstStyle>
          <a:p>
            <a:r>
              <a:rPr lang="en-US"/>
              <a:t>“This what a testimonial page can look like. Add your testimonial here and here and here.”</a:t>
            </a:r>
          </a:p>
        </p:txBody>
      </p:sp>
      <p:grpSp>
        <p:nvGrpSpPr>
          <p:cNvPr id="4" name="Group 3"/>
          <p:cNvGrpSpPr/>
          <p:nvPr userDrawn="1"/>
        </p:nvGrpSpPr>
        <p:grpSpPr>
          <a:xfrm>
            <a:off x="5654902" y="469606"/>
            <a:ext cx="882196" cy="1091777"/>
            <a:chOff x="5654902" y="695877"/>
            <a:chExt cx="882196" cy="1091777"/>
          </a:xfrm>
        </p:grpSpPr>
        <p:sp>
          <p:nvSpPr>
            <p:cNvPr id="2" name="Oval 1"/>
            <p:cNvSpPr/>
            <p:nvPr userDrawn="1"/>
          </p:nvSpPr>
          <p:spPr>
            <a:xfrm>
              <a:off x="5654902" y="695877"/>
              <a:ext cx="882196" cy="882196"/>
            </a:xfrm>
            <a:prstGeom prst="ellipse">
              <a:avLst/>
            </a:prstGeom>
            <a:noFill/>
            <a:ln w="666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a:xfrm>
              <a:off x="5881254" y="771991"/>
              <a:ext cx="401782" cy="1015663"/>
            </a:xfrm>
            <a:prstGeom prst="rect">
              <a:avLst/>
            </a:prstGeom>
            <a:noFill/>
          </p:spPr>
          <p:txBody>
            <a:bodyPr wrap="square" rtlCol="0">
              <a:spAutoFit/>
            </a:bodyPr>
            <a:lstStyle/>
            <a:p>
              <a:pPr algn="ctr"/>
              <a:r>
                <a:rPr lang="en-US" sz="6000">
                  <a:solidFill>
                    <a:schemeClr val="accent5"/>
                  </a:solidFill>
                  <a:latin typeface="Times New Roman" charset="0"/>
                  <a:ea typeface="Times New Roman" charset="0"/>
                  <a:cs typeface="Times New Roman" charset="0"/>
                </a:rPr>
                <a:t>“</a:t>
              </a:r>
            </a:p>
          </p:txBody>
        </p:sp>
      </p:grpSp>
      <p:sp>
        <p:nvSpPr>
          <p:cNvPr id="6" name="Content Placeholder 5"/>
          <p:cNvSpPr>
            <a:spLocks noGrp="1"/>
          </p:cNvSpPr>
          <p:nvPr>
            <p:ph sz="quarter" idx="10" hasCustomPrompt="1"/>
          </p:nvPr>
        </p:nvSpPr>
        <p:spPr>
          <a:xfrm>
            <a:off x="365760" y="4668202"/>
            <a:ext cx="11430000" cy="806450"/>
          </a:xfrm>
        </p:spPr>
        <p:txBody>
          <a:bodyPr/>
          <a:lstStyle>
            <a:lvl1pPr marL="0" indent="0" algn="ctr">
              <a:buNone/>
              <a:defRPr i="1" baseline="0">
                <a:solidFill>
                  <a:schemeClr val="accent6"/>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US" err="1"/>
              <a:t>FirstName</a:t>
            </a:r>
            <a:r>
              <a:rPr lang="en-US"/>
              <a:t>, SilverSneakers Member</a:t>
            </a:r>
          </a:p>
        </p:txBody>
      </p:sp>
      <p:sp>
        <p:nvSpPr>
          <p:cNvPr id="11" name="TextBox 10"/>
          <p:cNvSpPr txBox="1"/>
          <p:nvPr userDrawn="1"/>
        </p:nvSpPr>
        <p:spPr>
          <a:xfrm>
            <a:off x="365760" y="6557401"/>
            <a:ext cx="2823696" cy="215444"/>
          </a:xfrm>
          <a:prstGeom prst="rect">
            <a:avLst/>
          </a:prstGeom>
          <a:noFill/>
        </p:spPr>
        <p:txBody>
          <a:bodyPr wrap="square" rtlCol="0">
            <a:spAutoFit/>
          </a:bodyPr>
          <a:lstStyle/>
          <a:p>
            <a:r>
              <a:rPr lang="en-US" sz="800" b="0" i="0" baseline="0">
                <a:solidFill>
                  <a:schemeClr val="accent6"/>
                </a:solidFill>
                <a:latin typeface="Calibri Light" charset="0"/>
              </a:rPr>
              <a:t>© </a:t>
            </a:r>
            <a:r>
              <a:rPr lang="is-IS" sz="800" b="0" i="0" baseline="0">
                <a:solidFill>
                  <a:schemeClr val="accent6"/>
                </a:solidFill>
                <a:latin typeface="Calibri Light" charset="0"/>
              </a:rPr>
              <a:t>2020</a:t>
            </a:r>
            <a:r>
              <a:rPr lang="en-US" sz="800" b="0" i="0" baseline="0">
                <a:solidFill>
                  <a:schemeClr val="accent6"/>
                </a:solidFill>
                <a:latin typeface="Calibri Light" charset="0"/>
              </a:rPr>
              <a:t> Tivity Health, Inc. All rights reserved.</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8019" y="6201773"/>
            <a:ext cx="977741" cy="52961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DOUBLE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494029"/>
            <a:ext cx="12227420" cy="5363972"/>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6128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DOUBLE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509007"/>
            <a:ext cx="12247445" cy="5348995"/>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18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ORANGE DIVIDER">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A16ABD-0536-3642-BC6E-1460D63C334F}"/>
              </a:ext>
            </a:extLst>
          </p:cNvPr>
          <p:cNvSpPr>
            <a:spLocks noGrp="1"/>
          </p:cNvSpPr>
          <p:nvPr>
            <p:ph type="ctrTitle" hasCustomPrompt="1"/>
          </p:nvPr>
        </p:nvSpPr>
        <p:spPr>
          <a:xfrm>
            <a:off x="372342" y="536453"/>
            <a:ext cx="11447317" cy="3932975"/>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 and here</a:t>
            </a:r>
            <a:endParaRPr lang="en-US" sz="4800">
              <a:solidFill>
                <a:schemeClr val="bg1"/>
              </a:solidFill>
              <a:latin typeface="Calibri Light" charset="0"/>
              <a:ea typeface="Calibri Light" charset="0"/>
              <a:cs typeface="Calibri Light" charset="0"/>
            </a:endParaRPr>
          </a:p>
        </p:txBody>
      </p:sp>
      <p:sp>
        <p:nvSpPr>
          <p:cNvPr id="20" name="Text Placeholder 12">
            <a:extLst>
              <a:ext uri="{FF2B5EF4-FFF2-40B4-BE49-F238E27FC236}">
                <a16:creationId xmlns:a16="http://schemas.microsoft.com/office/drawing/2014/main" id="{4547F2D4-B0E1-9F47-ABD1-CC4F237C3F86}"/>
              </a:ext>
            </a:extLst>
          </p:cNvPr>
          <p:cNvSpPr>
            <a:spLocks noGrp="1"/>
          </p:cNvSpPr>
          <p:nvPr>
            <p:ph type="body" sz="quarter" idx="10" hasCustomPrompt="1"/>
          </p:nvPr>
        </p:nvSpPr>
        <p:spPr>
          <a:xfrm>
            <a:off x="1197161" y="5669280"/>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 and here and here and </a:t>
            </a:r>
          </a:p>
        </p:txBody>
      </p:sp>
    </p:spTree>
    <p:extLst>
      <p:ext uri="{BB962C8B-B14F-4D97-AF65-F5344CB8AC3E}">
        <p14:creationId xmlns:p14="http://schemas.microsoft.com/office/powerpoint/2010/main" val="787707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SINGLE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0BF66C-E718-4FF7-AF59-E28B0D2A32E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491"/>
                    </a14:imgEffect>
                  </a14:imgLayer>
                </a14:imgProps>
              </a:ext>
              <a:ext uri="{28A0092B-C50C-407E-A947-70E740481C1C}">
                <a14:useLocalDpi xmlns:a14="http://schemas.microsoft.com/office/drawing/2010/main"/>
              </a:ext>
            </a:extLst>
          </a:blip>
          <a:srcRect b="2130"/>
          <a:stretch/>
        </p:blipFill>
        <p:spPr bwMode="auto">
          <a:xfrm>
            <a:off x="5205108" y="931327"/>
            <a:ext cx="6986891" cy="592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71CF587B-69E6-5447-97A5-75E43E45A175}"/>
              </a:ext>
            </a:extLst>
          </p:cNvPr>
          <p:cNvSpPr/>
          <p:nvPr userDrawn="1"/>
        </p:nvSpPr>
        <p:spPr>
          <a:xfrm>
            <a:off x="1" y="18757"/>
            <a:ext cx="8521835" cy="6845445"/>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Single-line</a:t>
            </a:r>
          </a:p>
        </p:txBody>
      </p:sp>
    </p:spTree>
    <p:extLst>
      <p:ext uri="{BB962C8B-B14F-4D97-AF65-F5344CB8AC3E}">
        <p14:creationId xmlns:p14="http://schemas.microsoft.com/office/powerpoint/2010/main" val="3016736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GO COPY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790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4"/>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a:t>Single content box layout</a:t>
            </a:r>
          </a:p>
          <a:p>
            <a:pPr lvl="1"/>
            <a:r>
              <a:rPr lang="en-US"/>
              <a:t>Second level</a:t>
            </a:r>
          </a:p>
          <a:p>
            <a:pPr lvl="2"/>
            <a:r>
              <a:rPr lang="en-US"/>
              <a:t>Third level</a:t>
            </a:r>
          </a:p>
          <a:p>
            <a:pPr lvl="3"/>
            <a:r>
              <a:rPr lang="en-US"/>
              <a:t>Fourth level</a:t>
            </a:r>
          </a:p>
          <a:p>
            <a:pPr lvl="4"/>
            <a:r>
              <a:rPr lang="en-US"/>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Single-line</a:t>
            </a:r>
          </a:p>
        </p:txBody>
      </p:sp>
    </p:spTree>
    <p:extLst>
      <p:ext uri="{BB962C8B-B14F-4D97-AF65-F5344CB8AC3E}">
        <p14:creationId xmlns:p14="http://schemas.microsoft.com/office/powerpoint/2010/main" val="2084138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OUBLE HEADER">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88"/>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a:t>
            </a:r>
            <a:br>
              <a:rPr lang="en-US"/>
            </a:br>
            <a:r>
              <a:rPr lang="en-US"/>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a:t>Single content box layout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448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391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D5D169-291A-B644-87DC-6383DCCCD765}"/>
              </a:ext>
            </a:extLst>
          </p:cNvPr>
          <p:cNvSpPr/>
          <p:nvPr userDrawn="1"/>
        </p:nvSpPr>
        <p:spPr>
          <a:xfrm>
            <a:off x="5167" y="2"/>
            <a:ext cx="12181667"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F5C0D099-6F89-AE46-8AE8-F8935685E5C0}"/>
              </a:ext>
            </a:extLst>
          </p:cNvPr>
          <p:cNvSpPr>
            <a:spLocks noGrp="1"/>
          </p:cNvSpPr>
          <p:nvPr>
            <p:ph type="ctrTitle" hasCustomPrompt="1"/>
          </p:nvPr>
        </p:nvSpPr>
        <p:spPr>
          <a:xfrm>
            <a:off x="550426" y="371959"/>
            <a:ext cx="9873300" cy="3707116"/>
          </a:xfrm>
          <a:prstGeom prst="rect">
            <a:avLst/>
          </a:prstGeom>
        </p:spPr>
        <p:txBody>
          <a:bodyPr lIns="0" tIns="0" rIns="0" bIns="0" anchor="b">
            <a:noAutofit/>
          </a:bodyPr>
          <a:lstStyle>
            <a:lvl1pPr algn="l">
              <a:lnSpc>
                <a:spcPts val="7333"/>
              </a:lnSpc>
              <a:defRPr sz="8000" b="1" i="0" baseline="0">
                <a:solidFill>
                  <a:schemeClr val="bg1"/>
                </a:solidFill>
                <a:latin typeface="Calibri" charset="0"/>
                <a:ea typeface="Calibri" charset="0"/>
                <a:cs typeface="Calibri" charset="0"/>
              </a:defRPr>
            </a:lvl1pPr>
          </a:lstStyle>
          <a:p>
            <a:r>
              <a:rPr lang="en-US" err="1"/>
              <a:t>SilverSneakers</a:t>
            </a:r>
            <a:r>
              <a:rPr lang="en-US"/>
              <a:t> 2020 Marketing Plan</a:t>
            </a:r>
            <a:endParaRPr lang="en-US" sz="4800">
              <a:solidFill>
                <a:schemeClr val="bg1"/>
              </a:solidFill>
              <a:latin typeface="Calibri Light" charset="0"/>
              <a:ea typeface="Calibri Light" charset="0"/>
              <a:cs typeface="Calibri Light" charset="0"/>
            </a:endParaRPr>
          </a:p>
        </p:txBody>
      </p:sp>
      <p:sp>
        <p:nvSpPr>
          <p:cNvPr id="11" name="Text Placeholder 12">
            <a:extLst>
              <a:ext uri="{FF2B5EF4-FFF2-40B4-BE49-F238E27FC236}">
                <a16:creationId xmlns:a16="http://schemas.microsoft.com/office/drawing/2014/main" id="{C27A26B2-9394-DF46-A9C7-0128ADBE2BCB}"/>
              </a:ext>
            </a:extLst>
          </p:cNvPr>
          <p:cNvSpPr>
            <a:spLocks noGrp="1"/>
          </p:cNvSpPr>
          <p:nvPr>
            <p:ph type="body" sz="quarter" idx="10" hasCustomPrompt="1"/>
          </p:nvPr>
        </p:nvSpPr>
        <p:spPr>
          <a:xfrm>
            <a:off x="550422" y="4289315"/>
            <a:ext cx="9873300" cy="899005"/>
          </a:xfrm>
          <a:prstGeom prst="rect">
            <a:avLst/>
          </a:prstGeom>
        </p:spPr>
        <p:txBody>
          <a:bodyPr lIns="0" tIns="0" rIns="0" bIns="0">
            <a:noAutofit/>
          </a:bodyPr>
          <a:lstStyle>
            <a:lvl1pPr marL="0" indent="0">
              <a:buNone/>
              <a:defRPr sz="2933">
                <a:solidFill>
                  <a:schemeClr val="bg1"/>
                </a:solidFill>
              </a:defRPr>
            </a:lvl1pPr>
          </a:lstStyle>
          <a:p>
            <a:pPr lvl="0"/>
            <a:r>
              <a:rPr lang="en-US"/>
              <a:t>Subhead here</a:t>
            </a:r>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550423" y="5801369"/>
            <a:ext cx="8358485"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Speaker position</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566002" y="5374650"/>
            <a:ext cx="8343149"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Speaker name,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566002" y="6397825"/>
            <a:ext cx="8343149"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Date here</a:t>
            </a:r>
          </a:p>
        </p:txBody>
      </p:sp>
      <p:cxnSp>
        <p:nvCxnSpPr>
          <p:cNvPr id="15" name="Straight Connector 14">
            <a:extLst>
              <a:ext uri="{FF2B5EF4-FFF2-40B4-BE49-F238E27FC236}">
                <a16:creationId xmlns:a16="http://schemas.microsoft.com/office/drawing/2014/main" id="{B8779052-574A-CC42-9650-EFC2F2DB612E}"/>
              </a:ext>
            </a:extLst>
          </p:cNvPr>
          <p:cNvCxnSpPr>
            <a:cxnSpLocks/>
          </p:cNvCxnSpPr>
          <p:nvPr userDrawn="1"/>
        </p:nvCxnSpPr>
        <p:spPr>
          <a:xfrm>
            <a:off x="566001" y="4189863"/>
            <a:ext cx="9857720" cy="0"/>
          </a:xfrm>
          <a:prstGeom prst="line">
            <a:avLst/>
          </a:prstGeom>
          <a:ln w="12700">
            <a:gradFill>
              <a:gsLst>
                <a:gs pos="41000">
                  <a:schemeClr val="tx2"/>
                </a:gs>
                <a:gs pos="100000">
                  <a:schemeClr val="bg1"/>
                </a:gs>
              </a:gsLst>
              <a:lin ang="10800000" scaled="0"/>
            </a:gra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DFF46592-D64F-8543-9A4C-679339C1384E}"/>
              </a:ext>
            </a:extLst>
          </p:cNvPr>
          <p:cNvPicPr>
            <a:picLocks noChangeAspect="1"/>
          </p:cNvPicPr>
          <p:nvPr userDrawn="1"/>
        </p:nvPicPr>
        <p:blipFill>
          <a:blip r:embed="rId2"/>
          <a:stretch>
            <a:fillRect/>
          </a:stretch>
        </p:blipFill>
        <p:spPr>
          <a:xfrm>
            <a:off x="10256980" y="5753584"/>
            <a:ext cx="1839653" cy="965769"/>
          </a:xfrm>
          <a:prstGeom prst="rect">
            <a:avLst/>
          </a:prstGeom>
        </p:spPr>
      </p:pic>
      <p:sp>
        <p:nvSpPr>
          <p:cNvPr id="25" name="Freeform 24">
            <a:extLst>
              <a:ext uri="{FF2B5EF4-FFF2-40B4-BE49-F238E27FC236}">
                <a16:creationId xmlns:a16="http://schemas.microsoft.com/office/drawing/2014/main" id="{921DC2B2-8680-EE4F-AB46-FFAF3516A68D}"/>
              </a:ext>
            </a:extLst>
          </p:cNvPr>
          <p:cNvSpPr/>
          <p:nvPr userDrawn="1"/>
        </p:nvSpPr>
        <p:spPr>
          <a:xfrm rot="19688322">
            <a:off x="10022525" y="-98063"/>
            <a:ext cx="1769143" cy="611029"/>
          </a:xfrm>
          <a:custGeom>
            <a:avLst/>
            <a:gdLst>
              <a:gd name="connsiteX0" fmla="*/ 589503 w 1326857"/>
              <a:gd name="connsiteY0" fmla="*/ 0 h 458272"/>
              <a:gd name="connsiteX1" fmla="*/ 1326857 w 1326857"/>
              <a:gd name="connsiteY1" fmla="*/ 458272 h 458272"/>
              <a:gd name="connsiteX2" fmla="*/ 0 w 1326857"/>
              <a:gd name="connsiteY2" fmla="*/ 458272 h 458272"/>
              <a:gd name="connsiteX3" fmla="*/ 294852 w 1326857"/>
              <a:gd name="connsiteY3" fmla="*/ 0 h 458272"/>
            </a:gdLst>
            <a:ahLst/>
            <a:cxnLst>
              <a:cxn ang="0">
                <a:pos x="connsiteX0" y="connsiteY0"/>
              </a:cxn>
              <a:cxn ang="0">
                <a:pos x="connsiteX1" y="connsiteY1"/>
              </a:cxn>
              <a:cxn ang="0">
                <a:pos x="connsiteX2" y="connsiteY2"/>
              </a:cxn>
              <a:cxn ang="0">
                <a:pos x="connsiteX3" y="connsiteY3"/>
              </a:cxn>
            </a:cxnLst>
            <a:rect l="l" t="t" r="r" b="b"/>
            <a:pathLst>
              <a:path w="1326857" h="458272">
                <a:moveTo>
                  <a:pt x="589503" y="0"/>
                </a:moveTo>
                <a:lnTo>
                  <a:pt x="1326857" y="458272"/>
                </a:lnTo>
                <a:lnTo>
                  <a:pt x="0" y="458272"/>
                </a:lnTo>
                <a:lnTo>
                  <a:pt x="29485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1" name="Freeform 30">
            <a:extLst>
              <a:ext uri="{FF2B5EF4-FFF2-40B4-BE49-F238E27FC236}">
                <a16:creationId xmlns:a16="http://schemas.microsoft.com/office/drawing/2014/main" id="{27F96013-228C-7542-9823-F80050C53B14}"/>
              </a:ext>
            </a:extLst>
          </p:cNvPr>
          <p:cNvSpPr/>
          <p:nvPr userDrawn="1"/>
        </p:nvSpPr>
        <p:spPr>
          <a:xfrm rot="19688322">
            <a:off x="10619090" y="-171945"/>
            <a:ext cx="1623741" cy="970937"/>
          </a:xfrm>
          <a:custGeom>
            <a:avLst/>
            <a:gdLst>
              <a:gd name="connsiteX0" fmla="*/ 468526 w 1217806"/>
              <a:gd name="connsiteY0" fmla="*/ 0 h 728203"/>
              <a:gd name="connsiteX1" fmla="*/ 1217806 w 1217806"/>
              <a:gd name="connsiteY1" fmla="*/ 465684 h 728203"/>
              <a:gd name="connsiteX2" fmla="*/ 1054648 w 1217806"/>
              <a:gd name="connsiteY2" fmla="*/ 728203 h 728203"/>
              <a:gd name="connsiteX3" fmla="*/ 0 w 1217806"/>
              <a:gd name="connsiteY3" fmla="*/ 728203 h 728203"/>
            </a:gdLst>
            <a:ahLst/>
            <a:cxnLst>
              <a:cxn ang="0">
                <a:pos x="connsiteX0" y="connsiteY0"/>
              </a:cxn>
              <a:cxn ang="0">
                <a:pos x="connsiteX1" y="connsiteY1"/>
              </a:cxn>
              <a:cxn ang="0">
                <a:pos x="connsiteX2" y="connsiteY2"/>
              </a:cxn>
              <a:cxn ang="0">
                <a:pos x="connsiteX3" y="connsiteY3"/>
              </a:cxn>
            </a:cxnLst>
            <a:rect l="l" t="t" r="r" b="b"/>
            <a:pathLst>
              <a:path w="1217806" h="728203">
                <a:moveTo>
                  <a:pt x="468526" y="0"/>
                </a:moveTo>
                <a:lnTo>
                  <a:pt x="1217806" y="465684"/>
                </a:lnTo>
                <a:lnTo>
                  <a:pt x="1054648" y="728203"/>
                </a:lnTo>
                <a:lnTo>
                  <a:pt x="0" y="72820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3" name="Freeform 32">
            <a:extLst>
              <a:ext uri="{FF2B5EF4-FFF2-40B4-BE49-F238E27FC236}">
                <a16:creationId xmlns:a16="http://schemas.microsoft.com/office/drawing/2014/main" id="{714F2361-7D3D-C94C-846E-90B8F01BD573}"/>
              </a:ext>
            </a:extLst>
          </p:cNvPr>
          <p:cNvSpPr/>
          <p:nvPr userDrawn="1"/>
        </p:nvSpPr>
        <p:spPr>
          <a:xfrm rot="19688322">
            <a:off x="11544124" y="1081138"/>
            <a:ext cx="852437" cy="531733"/>
          </a:xfrm>
          <a:custGeom>
            <a:avLst/>
            <a:gdLst>
              <a:gd name="connsiteX0" fmla="*/ 639328 w 639328"/>
              <a:gd name="connsiteY0" fmla="*/ 0 h 398800"/>
              <a:gd name="connsiteX1" fmla="*/ 391470 w 639328"/>
              <a:gd name="connsiteY1" fmla="*/ 398800 h 398800"/>
              <a:gd name="connsiteX2" fmla="*/ 0 w 639328"/>
              <a:gd name="connsiteY2" fmla="*/ 398800 h 398800"/>
              <a:gd name="connsiteX3" fmla="*/ 256588 w 639328"/>
              <a:gd name="connsiteY3" fmla="*/ 0 h 398800"/>
            </a:gdLst>
            <a:ahLst/>
            <a:cxnLst>
              <a:cxn ang="0">
                <a:pos x="connsiteX0" y="connsiteY0"/>
              </a:cxn>
              <a:cxn ang="0">
                <a:pos x="connsiteX1" y="connsiteY1"/>
              </a:cxn>
              <a:cxn ang="0">
                <a:pos x="connsiteX2" y="connsiteY2"/>
              </a:cxn>
              <a:cxn ang="0">
                <a:pos x="connsiteX3" y="connsiteY3"/>
              </a:cxn>
            </a:cxnLst>
            <a:rect l="l" t="t" r="r" b="b"/>
            <a:pathLst>
              <a:path w="639328" h="398800">
                <a:moveTo>
                  <a:pt x="639328" y="0"/>
                </a:moveTo>
                <a:lnTo>
                  <a:pt x="391470" y="398800"/>
                </a:lnTo>
                <a:lnTo>
                  <a:pt x="0" y="398800"/>
                </a:lnTo>
                <a:lnTo>
                  <a:pt x="2565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4" name="Freeform 33">
            <a:extLst>
              <a:ext uri="{FF2B5EF4-FFF2-40B4-BE49-F238E27FC236}">
                <a16:creationId xmlns:a16="http://schemas.microsoft.com/office/drawing/2014/main" id="{98424DBE-33BB-3743-A749-7A18548B1EE2}"/>
              </a:ext>
            </a:extLst>
          </p:cNvPr>
          <p:cNvSpPr/>
          <p:nvPr userDrawn="1"/>
        </p:nvSpPr>
        <p:spPr>
          <a:xfrm rot="19870210">
            <a:off x="11071660" y="896876"/>
            <a:ext cx="464296" cy="272349"/>
          </a:xfrm>
          <a:custGeom>
            <a:avLst/>
            <a:gdLst>
              <a:gd name="connsiteX0" fmla="*/ 637021 w 637021"/>
              <a:gd name="connsiteY0" fmla="*/ 0 h 331359"/>
              <a:gd name="connsiteX1" fmla="*/ 431079 w 637021"/>
              <a:gd name="connsiteY1" fmla="*/ 331359 h 331359"/>
              <a:gd name="connsiteX2" fmla="*/ 0 w 637021"/>
              <a:gd name="connsiteY2" fmla="*/ 331359 h 331359"/>
              <a:gd name="connsiteX3" fmla="*/ 213196 w 637021"/>
              <a:gd name="connsiteY3" fmla="*/ 0 h 331359"/>
              <a:gd name="connsiteX4" fmla="*/ 637021 w 637021"/>
              <a:gd name="connsiteY4" fmla="*/ 0 h 3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021" h="331359">
                <a:moveTo>
                  <a:pt x="637021" y="0"/>
                </a:moveTo>
                <a:lnTo>
                  <a:pt x="431079" y="331359"/>
                </a:lnTo>
                <a:lnTo>
                  <a:pt x="0" y="331359"/>
                </a:lnTo>
                <a:lnTo>
                  <a:pt x="213196" y="0"/>
                </a:lnTo>
                <a:lnTo>
                  <a:pt x="63702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Tree>
    <p:extLst>
      <p:ext uri="{BB962C8B-B14F-4D97-AF65-F5344CB8AC3E}">
        <p14:creationId xmlns:p14="http://schemas.microsoft.com/office/powerpoint/2010/main" val="408234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0" y="0"/>
            <a:ext cx="12192000"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730529" y="6557401"/>
            <a:ext cx="2823696" cy="215444"/>
          </a:xfrm>
          <a:prstGeom prst="rect">
            <a:avLst/>
          </a:prstGeom>
          <a:noFill/>
        </p:spPr>
        <p:txBody>
          <a:bodyPr wrap="square" rtlCol="0">
            <a:spAutoFit/>
          </a:bodyPr>
          <a:lstStyle/>
          <a:p>
            <a:r>
              <a:rPr lang="en-US" sz="800" b="0" i="0" baseline="0">
                <a:solidFill>
                  <a:schemeClr val="bg1"/>
                </a:solidFill>
                <a:latin typeface="Calibri Light" charset="0"/>
              </a:rPr>
              <a:t>© </a:t>
            </a:r>
            <a:r>
              <a:rPr lang="is-IS" sz="800" b="0" i="0" baseline="0">
                <a:solidFill>
                  <a:schemeClr val="bg1"/>
                </a:solidFill>
                <a:latin typeface="Calibri Light" charset="0"/>
              </a:rPr>
              <a:t>2020</a:t>
            </a:r>
            <a:r>
              <a:rPr lang="en-US" sz="800" b="0" i="0" baseline="0">
                <a:solidFill>
                  <a:schemeClr val="bg1"/>
                </a:solidFill>
                <a:latin typeface="Calibri Light" charset="0"/>
              </a:rPr>
              <a:t> Tivity Health, Inc. All rights reserved.</a:t>
            </a:r>
          </a:p>
        </p:txBody>
      </p:sp>
      <p:pic>
        <p:nvPicPr>
          <p:cNvPr id="15" name="Picture 14">
            <a:extLst>
              <a:ext uri="{FF2B5EF4-FFF2-40B4-BE49-F238E27FC236}">
                <a16:creationId xmlns:a16="http://schemas.microsoft.com/office/drawing/2014/main" id="{D5BC670C-4D1C-BC46-ADB3-EEEA6FB32EA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8019" y="6201773"/>
            <a:ext cx="977741" cy="529610"/>
          </a:xfrm>
          <a:prstGeom prst="rect">
            <a:avLst/>
          </a:prstGeom>
        </p:spPr>
      </p:pic>
    </p:spTree>
    <p:extLst>
      <p:ext uri="{BB962C8B-B14F-4D97-AF65-F5344CB8AC3E}">
        <p14:creationId xmlns:p14="http://schemas.microsoft.com/office/powerpoint/2010/main" val="1736486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Light_Gray">
    <p:spTree>
      <p:nvGrpSpPr>
        <p:cNvPr id="1" name=""/>
        <p:cNvGrpSpPr/>
        <p:nvPr/>
      </p:nvGrpSpPr>
      <p:grpSpPr>
        <a:xfrm>
          <a:off x="0" y="0"/>
          <a:ext cx="0" cy="0"/>
          <a:chOff x="0" y="0"/>
          <a:chExt cx="0" cy="0"/>
        </a:xfrm>
      </p:grpSpPr>
      <p:sp>
        <p:nvSpPr>
          <p:cNvPr id="6" name="Rectangle 5"/>
          <p:cNvSpPr/>
          <p:nvPr userDrawn="1"/>
        </p:nvSpPr>
        <p:spPr>
          <a:xfrm>
            <a:off x="0" y="2"/>
            <a:ext cx="12192000" cy="6857999"/>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solidFill>
                <a:schemeClr val="bg2"/>
              </a:solidFill>
              <a:latin typeface="Calibri Light" charset="0"/>
            </a:endParaRPr>
          </a:p>
        </p:txBody>
      </p:sp>
      <p:sp>
        <p:nvSpPr>
          <p:cNvPr id="11" name="Slide Number Placeholder 5"/>
          <p:cNvSpPr txBox="1">
            <a:spLocks/>
          </p:cNvSpPr>
          <p:nvPr userDrawn="1"/>
        </p:nvSpPr>
        <p:spPr>
          <a:xfrm>
            <a:off x="4724400" y="6485287"/>
            <a:ext cx="2743200" cy="365125"/>
          </a:xfrm>
          <a:prstGeom prst="rect">
            <a:avLst/>
          </a:prstGeom>
        </p:spPr>
        <p:txBody>
          <a:bodyPr/>
          <a:lstStyle>
            <a:defPPr>
              <a:defRPr lang="en-US"/>
            </a:defPPr>
            <a:lvl1pPr marL="0" algn="ctr" defTabSz="914400" rtl="0" eaLnBrk="1" latinLnBrk="0" hangingPunct="1">
              <a:defRPr sz="1800" kern="1200">
                <a:solidFill>
                  <a:schemeClr val="accent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573ED5-7FC3-214D-91AD-867102595498}" type="slidenum">
              <a:rPr lang="en-US" sz="1200" smtClean="0">
                <a:solidFill>
                  <a:schemeClr val="accent4"/>
                </a:solidFill>
              </a:rPr>
              <a:pPr/>
              <a:t>‹#›</a:t>
            </a:fld>
            <a:endParaRPr lang="en-US" sz="1200">
              <a:solidFill>
                <a:schemeClr val="accent4"/>
              </a:solidFill>
            </a:endParaRPr>
          </a:p>
        </p:txBody>
      </p:sp>
      <p:sp>
        <p:nvSpPr>
          <p:cNvPr id="14" name="TextBox 13"/>
          <p:cNvSpPr txBox="1"/>
          <p:nvPr userDrawn="1"/>
        </p:nvSpPr>
        <p:spPr>
          <a:xfrm>
            <a:off x="365760" y="6557401"/>
            <a:ext cx="2823696" cy="215444"/>
          </a:xfrm>
          <a:prstGeom prst="rect">
            <a:avLst/>
          </a:prstGeom>
          <a:noFill/>
        </p:spPr>
        <p:txBody>
          <a:bodyPr wrap="square" rtlCol="0">
            <a:spAutoFit/>
          </a:bodyPr>
          <a:lstStyle/>
          <a:p>
            <a:r>
              <a:rPr lang="en-US" sz="800" b="0" i="0" baseline="0">
                <a:solidFill>
                  <a:schemeClr val="accent4"/>
                </a:solidFill>
                <a:latin typeface="Calibri Light" charset="0"/>
              </a:rPr>
              <a:t>© </a:t>
            </a:r>
            <a:r>
              <a:rPr lang="is-IS" sz="800" b="0" i="0" baseline="0">
                <a:solidFill>
                  <a:schemeClr val="accent4"/>
                </a:solidFill>
                <a:latin typeface="Calibri Light" charset="0"/>
              </a:rPr>
              <a:t>2020</a:t>
            </a:r>
            <a:r>
              <a:rPr lang="en-US" sz="800" b="0" i="0" baseline="0">
                <a:solidFill>
                  <a:schemeClr val="accent4"/>
                </a:solidFill>
                <a:latin typeface="Calibri Light" charset="0"/>
              </a:rPr>
              <a:t> Tivity Health, Inc. All rights reserved.</a:t>
            </a:r>
          </a:p>
        </p:txBody>
      </p:sp>
      <p:sp>
        <p:nvSpPr>
          <p:cNvPr id="17" name="Title 1"/>
          <p:cNvSpPr>
            <a:spLocks noGrp="1"/>
          </p:cNvSpPr>
          <p:nvPr>
            <p:ph type="title"/>
          </p:nvPr>
        </p:nvSpPr>
        <p:spPr>
          <a:xfrm>
            <a:off x="365760" y="243253"/>
            <a:ext cx="11430000" cy="5958520"/>
          </a:xfrm>
        </p:spPr>
        <p:txBody>
          <a:bodyPr anchor="ctr" anchorCtr="0">
            <a:normAutofit/>
          </a:bodyPr>
          <a:lstStyle>
            <a:lvl1pPr algn="ctr">
              <a:lnSpc>
                <a:spcPts val="5000"/>
              </a:lnSpc>
              <a:defRPr sz="6000" cap="all" baseline="0">
                <a:solidFill>
                  <a:schemeClr val="tx1"/>
                </a:solidFill>
              </a:defRPr>
            </a:lvl1p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8018" y="6207230"/>
            <a:ext cx="977742" cy="52961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_White">
    <p:spTree>
      <p:nvGrpSpPr>
        <p:cNvPr id="1" name=""/>
        <p:cNvGrpSpPr/>
        <p:nvPr/>
      </p:nvGrpSpPr>
      <p:grpSpPr>
        <a:xfrm>
          <a:off x="0" y="0"/>
          <a:ext cx="0" cy="0"/>
          <a:chOff x="0" y="0"/>
          <a:chExt cx="0" cy="0"/>
        </a:xfrm>
      </p:grpSpPr>
      <p:sp>
        <p:nvSpPr>
          <p:cNvPr id="8" name="TextBox 7"/>
          <p:cNvSpPr txBox="1"/>
          <p:nvPr userDrawn="1"/>
        </p:nvSpPr>
        <p:spPr>
          <a:xfrm>
            <a:off x="365760" y="6557401"/>
            <a:ext cx="2823696" cy="215444"/>
          </a:xfrm>
          <a:prstGeom prst="rect">
            <a:avLst/>
          </a:prstGeom>
          <a:noFill/>
        </p:spPr>
        <p:txBody>
          <a:bodyPr wrap="square" rtlCol="0">
            <a:spAutoFit/>
          </a:bodyPr>
          <a:lstStyle/>
          <a:p>
            <a:r>
              <a:rPr lang="en-US" sz="800" b="0" i="0" baseline="0">
                <a:solidFill>
                  <a:schemeClr val="accent4"/>
                </a:solidFill>
                <a:latin typeface="Calibri Light" charset="0"/>
              </a:rPr>
              <a:t>© </a:t>
            </a:r>
            <a:r>
              <a:rPr lang="is-IS" sz="800" b="0" i="0" baseline="0">
                <a:solidFill>
                  <a:schemeClr val="accent4"/>
                </a:solidFill>
                <a:latin typeface="Calibri Light" charset="0"/>
              </a:rPr>
              <a:t>2020</a:t>
            </a:r>
            <a:r>
              <a:rPr lang="en-US" sz="800" b="0" i="0" baseline="0">
                <a:solidFill>
                  <a:schemeClr val="accent4"/>
                </a:solidFill>
                <a:latin typeface="Calibri Light" charset="0"/>
              </a:rPr>
              <a:t> Tivity Health, Inc. All rights reserved.</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8018" y="6207230"/>
            <a:ext cx="977742" cy="529610"/>
          </a:xfrm>
          <a:prstGeom prst="rect">
            <a:avLst/>
          </a:prstGeom>
        </p:spPr>
      </p:pic>
      <p:sp>
        <p:nvSpPr>
          <p:cNvPr id="5" name="Title 1">
            <a:extLst>
              <a:ext uri="{FF2B5EF4-FFF2-40B4-BE49-F238E27FC236}">
                <a16:creationId xmlns:a16="http://schemas.microsoft.com/office/drawing/2014/main" id="{AA5714F4-85F0-244F-8884-631028AAE877}"/>
              </a:ext>
            </a:extLst>
          </p:cNvPr>
          <p:cNvSpPr>
            <a:spLocks noGrp="1"/>
          </p:cNvSpPr>
          <p:nvPr>
            <p:ph type="title"/>
          </p:nvPr>
        </p:nvSpPr>
        <p:spPr>
          <a:xfrm>
            <a:off x="365760" y="243253"/>
            <a:ext cx="11430000" cy="5958520"/>
          </a:xfrm>
        </p:spPr>
        <p:txBody>
          <a:bodyPr anchor="ctr" anchorCtr="0">
            <a:normAutofit/>
          </a:bodyPr>
          <a:lstStyle>
            <a:lvl1pPr algn="ctr">
              <a:lnSpc>
                <a:spcPts val="5000"/>
              </a:lnSpc>
              <a:defRPr sz="6000" cap="all" baseline="0">
                <a:solidFill>
                  <a:schemeClr val="tx1"/>
                </a:solidFill>
              </a:defRPr>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_SingleColumn">
    <p:spTree>
      <p:nvGrpSpPr>
        <p:cNvPr id="1" name=""/>
        <p:cNvGrpSpPr/>
        <p:nvPr/>
      </p:nvGrpSpPr>
      <p:grpSpPr>
        <a:xfrm>
          <a:off x="0" y="0"/>
          <a:ext cx="0" cy="0"/>
          <a:chOff x="0" y="0"/>
          <a:chExt cx="0" cy="0"/>
        </a:xfrm>
      </p:grpSpPr>
      <p:sp>
        <p:nvSpPr>
          <p:cNvPr id="8" name="Rectangle 7"/>
          <p:cNvSpPr/>
          <p:nvPr userDrawn="1"/>
        </p:nvSpPr>
        <p:spPr>
          <a:xfrm>
            <a:off x="5316989"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Calibri Light" charset="0"/>
            </a:endParaRPr>
          </a:p>
        </p:txBody>
      </p:sp>
      <p:sp>
        <p:nvSpPr>
          <p:cNvPr id="10" name="TextBox 9"/>
          <p:cNvSpPr txBox="1"/>
          <p:nvPr userDrawn="1"/>
        </p:nvSpPr>
        <p:spPr>
          <a:xfrm>
            <a:off x="365760" y="6557401"/>
            <a:ext cx="2823696" cy="215444"/>
          </a:xfrm>
          <a:prstGeom prst="rect">
            <a:avLst/>
          </a:prstGeom>
          <a:noFill/>
        </p:spPr>
        <p:txBody>
          <a:bodyPr wrap="square" rtlCol="0">
            <a:spAutoFit/>
          </a:bodyPr>
          <a:lstStyle/>
          <a:p>
            <a:r>
              <a:rPr lang="en-US" sz="800" b="0" i="0" baseline="0">
                <a:solidFill>
                  <a:srgbClr val="97999B"/>
                </a:solidFill>
                <a:latin typeface="Calibri Light" charset="0"/>
              </a:rPr>
              <a:t>© </a:t>
            </a:r>
            <a:r>
              <a:rPr lang="is-IS" sz="800" b="0" i="0" baseline="0">
                <a:solidFill>
                  <a:srgbClr val="97999B"/>
                </a:solidFill>
                <a:latin typeface="Calibri Light" charset="0"/>
              </a:rPr>
              <a:t>2020</a:t>
            </a:r>
            <a:r>
              <a:rPr lang="en-US" sz="800" b="0" i="0" baseline="0">
                <a:solidFill>
                  <a:srgbClr val="97999B"/>
                </a:solidFill>
                <a:latin typeface="Calibri Light" charset="0"/>
              </a:rPr>
              <a:t> Tivity Health, Inc. All rights reserved.</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a:latin typeface="Calibri Light"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4746"/>
            <a:ext cx="703804" cy="381227"/>
          </a:xfrm>
          <a:prstGeom prst="rect">
            <a:avLst/>
          </a:prstGeom>
        </p:spPr>
      </p:pic>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1.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4.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5125"/>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65760" y="1825625"/>
            <a:ext cx="114300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504647"/>
      </p:ext>
    </p:extLst>
  </p:cSld>
  <p:clrMap bg1="lt1" tx1="dk1" bg2="lt2" tx2="dk2" accent1="accent1" accent2="accent2" accent3="accent3" accent4="accent4" accent5="accent5" accent6="accent6" hlink="hlink" folHlink="folHlink"/>
  <p:sldLayoutIdLst>
    <p:sldLayoutId id="2147483701" r:id="rId1"/>
    <p:sldLayoutId id="2147483723" r:id="rId2"/>
    <p:sldLayoutId id="2147483724" r:id="rId3"/>
    <p:sldLayoutId id="2147483727" r:id="rId4"/>
    <p:sldLayoutId id="2147483718" r:id="rId5"/>
    <p:sldLayoutId id="2147483733" r:id="rId6"/>
    <p:sldLayoutId id="2147483713" r:id="rId7"/>
    <p:sldLayoutId id="2147483683" r:id="rId8"/>
    <p:sldLayoutId id="2147483721" r:id="rId9"/>
    <p:sldLayoutId id="2147483736" r:id="rId10"/>
    <p:sldLayoutId id="2147483722" r:id="rId11"/>
    <p:sldLayoutId id="2147483719" r:id="rId12"/>
    <p:sldLayoutId id="2147483735" r:id="rId13"/>
    <p:sldLayoutId id="2147483720" r:id="rId14"/>
    <p:sldLayoutId id="2147483716" r:id="rId15"/>
    <p:sldLayoutId id="2147483731" r:id="rId16"/>
    <p:sldLayoutId id="2147483725" r:id="rId17"/>
    <p:sldLayoutId id="2147483728" r:id="rId18"/>
    <p:sldLayoutId id="2147483732" r:id="rId19"/>
    <p:sldLayoutId id="2147483729" r:id="rId20"/>
    <p:sldLayoutId id="2147483737" r:id="rId21"/>
    <p:sldLayoutId id="2147483730" r:id="rId22"/>
    <p:sldLayoutId id="2147483734" r:id="rId23"/>
    <p:sldLayoutId id="2147483696" r:id="rId24"/>
    <p:sldLayoutId id="2147483742" r:id="rId25"/>
    <p:sldLayoutId id="2147483759" r:id="rId26"/>
  </p:sldLayoutIdLst>
  <p:txStyles>
    <p:title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4"/>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4"/>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28E6C-6E81-454B-9E21-EB4F756F7187}"/>
              </a:ext>
            </a:extLst>
          </p:cNvPr>
          <p:cNvSpPr>
            <a:spLocks noGrp="1"/>
          </p:cNvSpPr>
          <p:nvPr>
            <p:ph type="title"/>
          </p:nvPr>
        </p:nvSpPr>
        <p:spPr>
          <a:xfrm>
            <a:off x="267811" y="365127"/>
            <a:ext cx="1165638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7EEF35-C647-A148-9859-9B8313379339}"/>
              </a:ext>
            </a:extLst>
          </p:cNvPr>
          <p:cNvSpPr>
            <a:spLocks noGrp="1"/>
          </p:cNvSpPr>
          <p:nvPr>
            <p:ph type="body" idx="1"/>
          </p:nvPr>
        </p:nvSpPr>
        <p:spPr>
          <a:xfrm>
            <a:off x="267812" y="1825631"/>
            <a:ext cx="11656381" cy="44242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43525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hf hdr="0" ftr="0" dt="0"/>
  <p:txStyles>
    <p:titleStyle>
      <a:lvl1pPr algn="l" defTabSz="914354"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E896C6-7F37-CC4D-AA1A-89C15B0F926C}"/>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75F625E-6368-304B-8517-46C86A55EB80}"/>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A1D980-FD7A-6949-8820-0EEBEB3C5B5F}"/>
              </a:ext>
            </a:extLst>
          </p:cNvPr>
          <p:cNvPicPr>
            <a:picLocks noChangeAspect="1"/>
          </p:cNvPicPr>
          <p:nvPr userDrawn="1"/>
        </p:nvPicPr>
        <p:blipFill>
          <a:blip r:embed="rId14"/>
          <a:stretch>
            <a:fillRect/>
          </a:stretch>
        </p:blipFill>
        <p:spPr>
          <a:xfrm>
            <a:off x="11247964" y="6339701"/>
            <a:ext cx="914400" cy="480036"/>
          </a:xfrm>
          <a:prstGeom prst="rect">
            <a:avLst/>
          </a:prstGeom>
        </p:spPr>
      </p:pic>
      <p:sp>
        <p:nvSpPr>
          <p:cNvPr id="6" name="TextBox 5">
            <a:extLst>
              <a:ext uri="{FF2B5EF4-FFF2-40B4-BE49-F238E27FC236}">
                <a16:creationId xmlns:a16="http://schemas.microsoft.com/office/drawing/2014/main" id="{51E59C94-13FF-4DF8-96E2-A2D17641B678}"/>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41597654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dt="0"/>
  <p:txStyles>
    <p:titleStyle>
      <a:lvl1pPr algn="l" defTabSz="1219139" rtl="0" eaLnBrk="1" latinLnBrk="0" hangingPunct="1">
        <a:lnSpc>
          <a:spcPct val="90000"/>
        </a:lnSpc>
        <a:spcBef>
          <a:spcPct val="0"/>
        </a:spcBef>
        <a:buNone/>
        <a:defRPr sz="3600" b="0" i="0" kern="1200">
          <a:solidFill>
            <a:schemeClr val="bg2"/>
          </a:solidFill>
          <a:latin typeface="Calibri" panose="020F0502020204030204" pitchFamily="34" charset="0"/>
          <a:ea typeface="+mj-ea"/>
          <a:cs typeface="Calibri" panose="020F0502020204030204" pitchFamily="34" charset="0"/>
        </a:defRPr>
      </a:lvl1pPr>
    </p:titleStyle>
    <p:body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bg2"/>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E896C6-7F37-CC4D-AA1A-89C15B0F926C}"/>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75F625E-6368-304B-8517-46C86A55EB80}"/>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A1D980-FD7A-6949-8820-0EEBEB3C5B5F}"/>
              </a:ext>
            </a:extLst>
          </p:cNvPr>
          <p:cNvPicPr>
            <a:picLocks noChangeAspect="1"/>
          </p:cNvPicPr>
          <p:nvPr userDrawn="1"/>
        </p:nvPicPr>
        <p:blipFill>
          <a:blip r:embed="rId7"/>
          <a:stretch>
            <a:fillRect/>
          </a:stretch>
        </p:blipFill>
        <p:spPr>
          <a:xfrm>
            <a:off x="11247964" y="6339701"/>
            <a:ext cx="914400" cy="480036"/>
          </a:xfrm>
          <a:prstGeom prst="rect">
            <a:avLst/>
          </a:prstGeom>
        </p:spPr>
      </p:pic>
      <p:sp>
        <p:nvSpPr>
          <p:cNvPr id="11" name="TextBox 10">
            <a:extLst>
              <a:ext uri="{FF2B5EF4-FFF2-40B4-BE49-F238E27FC236}">
                <a16:creationId xmlns:a16="http://schemas.microsoft.com/office/drawing/2014/main" id="{077FC19F-1618-5942-8E62-CD1109ABDC63}"/>
              </a:ext>
            </a:extLst>
          </p:cNvPr>
          <p:cNvSpPr txBox="1"/>
          <p:nvPr userDrawn="1"/>
        </p:nvSpPr>
        <p:spPr>
          <a:xfrm>
            <a:off x="102787" y="6635916"/>
            <a:ext cx="2429152" cy="164212"/>
          </a:xfrm>
          <a:prstGeom prst="rect">
            <a:avLst/>
          </a:prstGeom>
          <a:noFill/>
        </p:spPr>
        <p:txBody>
          <a:bodyPr wrap="square" lIns="0" tIns="0" rIns="0" bIns="0" rtlCol="0">
            <a:spAutoFit/>
          </a:bodyPr>
          <a:lstStyle/>
          <a:p>
            <a:pPr algn="r"/>
            <a:r>
              <a:rPr lang="en-US" sz="1067" b="0" i="0" baseline="0">
                <a:solidFill>
                  <a:schemeClr val="bg1">
                    <a:lumMod val="85000"/>
                  </a:schemeClr>
                </a:solidFill>
                <a:effectLst/>
                <a:latin typeface="Calibri Light" charset="0"/>
              </a:rPr>
              <a:t>© </a:t>
            </a:r>
            <a:r>
              <a:rPr lang="is-IS" sz="1067" b="0" i="0" baseline="0">
                <a:solidFill>
                  <a:schemeClr val="bg1">
                    <a:lumMod val="85000"/>
                  </a:schemeClr>
                </a:solidFill>
                <a:effectLst/>
                <a:latin typeface="Calibri Light" charset="0"/>
              </a:rPr>
              <a:t>2019</a:t>
            </a:r>
            <a:r>
              <a:rPr lang="en-US" sz="1067" b="0" i="0" baseline="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80428620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hf hdr="0" dt="0"/>
  <p:txStyles>
    <p:titleStyle>
      <a:lvl1pPr algn="l" defTabSz="1219139" rtl="0" eaLnBrk="1" latinLnBrk="0" hangingPunct="1">
        <a:lnSpc>
          <a:spcPct val="90000"/>
        </a:lnSpc>
        <a:spcBef>
          <a:spcPct val="0"/>
        </a:spcBef>
        <a:buNone/>
        <a:defRPr sz="3600" b="0" i="0" kern="1200">
          <a:solidFill>
            <a:schemeClr val="bg2"/>
          </a:solidFill>
          <a:latin typeface="Calibri" panose="020F0502020204030204" pitchFamily="34" charset="0"/>
          <a:ea typeface="+mj-ea"/>
          <a:cs typeface="Calibri" panose="020F0502020204030204" pitchFamily="34" charset="0"/>
        </a:defRPr>
      </a:lvl1pPr>
    </p:titleStyle>
    <p:body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bg2"/>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hyperlink" Target="https://tivityhealth.wistia.com/medias/p7z5hsy7tc" TargetMode="External"/><Relationship Id="rId15" Type="http://schemas.openxmlformats.org/officeDocument/2006/relationships/image" Target="../media/image42.JP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pn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45.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4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091EED2-F017-4E27-AC50-7B3429CEC6BC}"/>
              </a:ext>
            </a:extLst>
          </p:cNvPr>
          <p:cNvGrpSpPr/>
          <p:nvPr/>
        </p:nvGrpSpPr>
        <p:grpSpPr>
          <a:xfrm>
            <a:off x="-141514" y="-34769"/>
            <a:ext cx="12350871" cy="6892768"/>
            <a:chOff x="-141514" y="-34769"/>
            <a:chExt cx="12350871" cy="6892768"/>
          </a:xfrm>
        </p:grpSpPr>
        <p:grpSp>
          <p:nvGrpSpPr>
            <p:cNvPr id="2" name="Group 1">
              <a:extLst>
                <a:ext uri="{FF2B5EF4-FFF2-40B4-BE49-F238E27FC236}">
                  <a16:creationId xmlns:a16="http://schemas.microsoft.com/office/drawing/2014/main" id="{BCC36943-C954-432C-83D8-F0FD226915B8}"/>
                </a:ext>
              </a:extLst>
            </p:cNvPr>
            <p:cNvGrpSpPr/>
            <p:nvPr/>
          </p:nvGrpSpPr>
          <p:grpSpPr>
            <a:xfrm>
              <a:off x="-141514" y="-34769"/>
              <a:ext cx="12350871" cy="6892768"/>
              <a:chOff x="-141514" y="-34769"/>
              <a:chExt cx="12350871" cy="6892768"/>
            </a:xfrm>
          </p:grpSpPr>
          <p:pic>
            <p:nvPicPr>
              <p:cNvPr id="5" name="Picture 4" descr="A picture containing person, indoor, table, person&#10;&#10;Description automatically generated">
                <a:extLst>
                  <a:ext uri="{FF2B5EF4-FFF2-40B4-BE49-F238E27FC236}">
                    <a16:creationId xmlns:a16="http://schemas.microsoft.com/office/drawing/2014/main" id="{2241C2E7-429B-F34C-9538-FF1C3B623F44}"/>
                  </a:ext>
                </a:extLst>
              </p:cNvPr>
              <p:cNvPicPr>
                <a:picLocks noChangeAspect="1"/>
              </p:cNvPicPr>
              <p:nvPr/>
            </p:nvPicPr>
            <p:blipFill rotWithShape="1">
              <a:blip r:embed="rId3"/>
              <a:srcRect t="190" r="25772"/>
              <a:stretch/>
            </p:blipFill>
            <p:spPr>
              <a:xfrm>
                <a:off x="7114665" y="-34769"/>
                <a:ext cx="5090587" cy="6844937"/>
              </a:xfrm>
              <a:prstGeom prst="rect">
                <a:avLst/>
              </a:prstGeom>
            </p:spPr>
          </p:pic>
          <p:grpSp>
            <p:nvGrpSpPr>
              <p:cNvPr id="17" name="Group 16">
                <a:extLst>
                  <a:ext uri="{FF2B5EF4-FFF2-40B4-BE49-F238E27FC236}">
                    <a16:creationId xmlns:a16="http://schemas.microsoft.com/office/drawing/2014/main" id="{A034A8EE-EEDA-FF49-955F-C16DD08C7BA8}"/>
                  </a:ext>
                </a:extLst>
              </p:cNvPr>
              <p:cNvGrpSpPr/>
              <p:nvPr/>
            </p:nvGrpSpPr>
            <p:grpSpPr>
              <a:xfrm>
                <a:off x="-141514" y="-31058"/>
                <a:ext cx="12350871" cy="6889057"/>
                <a:chOff x="-165653" y="329105"/>
                <a:chExt cx="12292491" cy="6530145"/>
              </a:xfrm>
            </p:grpSpPr>
            <p:grpSp>
              <p:nvGrpSpPr>
                <p:cNvPr id="11" name="Group 10">
                  <a:extLst>
                    <a:ext uri="{FF2B5EF4-FFF2-40B4-BE49-F238E27FC236}">
                      <a16:creationId xmlns:a16="http://schemas.microsoft.com/office/drawing/2014/main" id="{91B494E8-CFC2-114C-B8DB-B729D5BAD113}"/>
                    </a:ext>
                  </a:extLst>
                </p:cNvPr>
                <p:cNvGrpSpPr/>
                <p:nvPr/>
              </p:nvGrpSpPr>
              <p:grpSpPr>
                <a:xfrm>
                  <a:off x="-165653" y="329105"/>
                  <a:ext cx="12288407" cy="6437369"/>
                  <a:chOff x="-165653" y="329105"/>
                  <a:chExt cx="12288407" cy="6437369"/>
                </a:xfrm>
              </p:grpSpPr>
              <p:sp>
                <p:nvSpPr>
                  <p:cNvPr id="9" name="Freeform 8">
                    <a:extLst>
                      <a:ext uri="{FF2B5EF4-FFF2-40B4-BE49-F238E27FC236}">
                        <a16:creationId xmlns:a16="http://schemas.microsoft.com/office/drawing/2014/main" id="{C46D69E2-0ECF-314B-A873-D8F29A0CE5A4}"/>
                      </a:ext>
                    </a:extLst>
                  </p:cNvPr>
                  <p:cNvSpPr/>
                  <p:nvPr/>
                </p:nvSpPr>
                <p:spPr>
                  <a:xfrm>
                    <a:off x="-165653" y="329105"/>
                    <a:ext cx="9502385" cy="6437369"/>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600" h="6723380">
                        <a:moveTo>
                          <a:pt x="50800" y="6723380"/>
                        </a:moveTo>
                        <a:lnTo>
                          <a:pt x="6451600" y="6195060"/>
                        </a:lnTo>
                        <a:lnTo>
                          <a:pt x="5613400" y="0"/>
                        </a:lnTo>
                        <a:lnTo>
                          <a:pt x="0" y="7620"/>
                        </a:lnTo>
                        <a:lnTo>
                          <a:pt x="50800" y="67233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dirty="0">
                      <a:solidFill>
                        <a:srgbClr val="FFFEFE"/>
                      </a:solidFill>
                      <a:latin typeface="Calibri" panose="020F0502020204030204"/>
                    </a:endParaRPr>
                  </a:p>
                </p:txBody>
              </p:sp>
              <p:sp>
                <p:nvSpPr>
                  <p:cNvPr id="10" name="Right Triangle 9">
                    <a:extLst>
                      <a:ext uri="{FF2B5EF4-FFF2-40B4-BE49-F238E27FC236}">
                        <a16:creationId xmlns:a16="http://schemas.microsoft.com/office/drawing/2014/main" id="{8BCB85BF-1666-444D-BBD2-AF42AF776117}"/>
                      </a:ext>
                    </a:extLst>
                  </p:cNvPr>
                  <p:cNvSpPr/>
                  <p:nvPr/>
                </p:nvSpPr>
                <p:spPr>
                  <a:xfrm flipH="1">
                    <a:off x="-126467" y="4773859"/>
                    <a:ext cx="12249221" cy="173918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EFE"/>
                      </a:solidFill>
                      <a:latin typeface="Calibri Light" charset="0"/>
                    </a:endParaRPr>
                  </a:p>
                </p:txBody>
              </p:sp>
            </p:grpSp>
            <p:sp>
              <p:nvSpPr>
                <p:cNvPr id="13" name="Rectangle 12">
                  <a:extLst>
                    <a:ext uri="{FF2B5EF4-FFF2-40B4-BE49-F238E27FC236}">
                      <a16:creationId xmlns:a16="http://schemas.microsoft.com/office/drawing/2014/main" id="{9975718F-69DD-2B46-A1F6-79DD7972CBE5}"/>
                    </a:ext>
                  </a:extLst>
                </p:cNvPr>
                <p:cNvSpPr/>
                <p:nvPr/>
              </p:nvSpPr>
              <p:spPr>
                <a:xfrm>
                  <a:off x="-111548" y="6493452"/>
                  <a:ext cx="12238386" cy="365798"/>
                </a:xfrm>
                <a:prstGeom prst="rect">
                  <a:avLst/>
                </a:prstGeom>
                <a:solidFill>
                  <a:schemeClr val="bg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a:solidFill>
                      <a:srgbClr val="FFFEFE"/>
                    </a:solidFill>
                    <a:latin typeface="Calibri Light" charset="0"/>
                  </a:endParaRPr>
                </a:p>
              </p:txBody>
            </p:sp>
          </p:grpSp>
        </p:grpSp>
        <p:sp>
          <p:nvSpPr>
            <p:cNvPr id="8" name="Rectangle 7">
              <a:extLst>
                <a:ext uri="{FF2B5EF4-FFF2-40B4-BE49-F238E27FC236}">
                  <a16:creationId xmlns:a16="http://schemas.microsoft.com/office/drawing/2014/main" id="{724375C6-2B33-8B45-83DF-F99EC5986C7C}"/>
                </a:ext>
              </a:extLst>
            </p:cNvPr>
            <p:cNvSpPr/>
            <p:nvPr/>
          </p:nvSpPr>
          <p:spPr>
            <a:xfrm>
              <a:off x="490989" y="4139742"/>
              <a:ext cx="1539731"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a:solidFill>
                  <a:srgbClr val="FFFEFE"/>
                </a:solidFill>
                <a:latin typeface="Calibri Light" charset="0"/>
              </a:endParaRPr>
            </a:p>
          </p:txBody>
        </p:sp>
        <p:sp>
          <p:nvSpPr>
            <p:cNvPr id="14" name="Title 1">
              <a:extLst>
                <a:ext uri="{FF2B5EF4-FFF2-40B4-BE49-F238E27FC236}">
                  <a16:creationId xmlns:a16="http://schemas.microsoft.com/office/drawing/2014/main" id="{7620561A-7ABB-6642-B19B-BBE231996586}"/>
                </a:ext>
              </a:extLst>
            </p:cNvPr>
            <p:cNvSpPr txBox="1">
              <a:spLocks/>
            </p:cNvSpPr>
            <p:nvPr/>
          </p:nvSpPr>
          <p:spPr>
            <a:xfrm>
              <a:off x="365759" y="877561"/>
              <a:ext cx="8059051" cy="3072507"/>
            </a:xfrm>
            <a:prstGeom prst="rect">
              <a:avLst/>
            </a:prstGeom>
          </p:spPr>
          <p:txBody>
            <a:bodyPr lIns="91440" tIns="45720" rIns="91440" bIns="45720" anchor="b" anchorCtr="0">
              <a:normAutofit/>
            </a:bodyPr>
            <a:lstStyle>
              <a:lvl1pPr algn="l" defTabSz="914377" rtl="0" eaLnBrk="1" latinLnBrk="0" hangingPunct="1">
                <a:lnSpc>
                  <a:spcPct val="90000"/>
                </a:lnSpc>
                <a:spcBef>
                  <a:spcPct val="0"/>
                </a:spcBef>
                <a:buNone/>
                <a:defRPr sz="7000" b="1" kern="1200" cap="all" baseline="0">
                  <a:solidFill>
                    <a:schemeClr val="bg1"/>
                  </a:solidFill>
                  <a:latin typeface="Arial Narrow" charset="0"/>
                  <a:ea typeface="Arial Narrow" charset="0"/>
                  <a:cs typeface="Arial Narrow" charset="0"/>
                </a:defRPr>
              </a:lvl1pPr>
            </a:lstStyle>
            <a:p>
              <a:pPr defTabSz="914354">
                <a:lnSpc>
                  <a:spcPts val="6000"/>
                </a:lnSpc>
              </a:pPr>
              <a:r>
                <a:rPr lang="en-US" cap="none" dirty="0">
                  <a:solidFill>
                    <a:srgbClr val="FFFEFE"/>
                  </a:solidFill>
                  <a:latin typeface="+mn-lt"/>
                </a:rPr>
                <a:t>SilverSneakers®</a:t>
              </a:r>
            </a:p>
          </p:txBody>
        </p:sp>
        <p:pic>
          <p:nvPicPr>
            <p:cNvPr id="15" name="Picture 14">
              <a:extLst>
                <a:ext uri="{FF2B5EF4-FFF2-40B4-BE49-F238E27FC236}">
                  <a16:creationId xmlns:a16="http://schemas.microsoft.com/office/drawing/2014/main" id="{1A43C9B8-DE4D-0646-831A-BED9A5F55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38359" y="5803337"/>
              <a:ext cx="2057400" cy="711200"/>
            </a:xfrm>
            <a:prstGeom prst="rect">
              <a:avLst/>
            </a:prstGeom>
          </p:spPr>
        </p:pic>
        <p:sp>
          <p:nvSpPr>
            <p:cNvPr id="7" name="Oval 6">
              <a:extLst>
                <a:ext uri="{FF2B5EF4-FFF2-40B4-BE49-F238E27FC236}">
                  <a16:creationId xmlns:a16="http://schemas.microsoft.com/office/drawing/2014/main" id="{834EBCF5-D158-BD4B-84D3-88AA04E47A09}"/>
                </a:ext>
              </a:extLst>
            </p:cNvPr>
            <p:cNvSpPr/>
            <p:nvPr/>
          </p:nvSpPr>
          <p:spPr>
            <a:xfrm>
              <a:off x="9130938" y="5566230"/>
              <a:ext cx="2973977" cy="12654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EFE"/>
                </a:solidFill>
                <a:latin typeface="Calibri" panose="020F0502020204030204"/>
              </a:endParaRPr>
            </a:p>
          </p:txBody>
        </p:sp>
        <p:pic>
          <p:nvPicPr>
            <p:cNvPr id="19" name="Picture 18">
              <a:extLst>
                <a:ext uri="{FF2B5EF4-FFF2-40B4-BE49-F238E27FC236}">
                  <a16:creationId xmlns:a16="http://schemas.microsoft.com/office/drawing/2014/main" id="{1A88392A-8787-B245-9B09-108B37EB2532}"/>
                </a:ext>
              </a:extLst>
            </p:cNvPr>
            <p:cNvPicPr>
              <a:picLocks noChangeAspect="1"/>
            </p:cNvPicPr>
            <p:nvPr/>
          </p:nvPicPr>
          <p:blipFill>
            <a:blip r:embed="rId5"/>
            <a:stretch>
              <a:fillRect/>
            </a:stretch>
          </p:blipFill>
          <p:spPr>
            <a:xfrm>
              <a:off x="9469727" y="5742401"/>
              <a:ext cx="2296398" cy="822876"/>
            </a:xfrm>
            <a:prstGeom prst="rect">
              <a:avLst/>
            </a:prstGeom>
          </p:spPr>
        </p:pic>
      </p:grpSp>
      <p:sp>
        <p:nvSpPr>
          <p:cNvPr id="4" name="Subtitle 3">
            <a:extLst>
              <a:ext uri="{FF2B5EF4-FFF2-40B4-BE49-F238E27FC236}">
                <a16:creationId xmlns:a16="http://schemas.microsoft.com/office/drawing/2014/main" id="{D2F957AF-AF8D-4B6B-BD28-A6D91A3308F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6136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48552E-5FB9-45B1-B7A0-A8CEC47BD8F6}"/>
              </a:ext>
            </a:extLst>
          </p:cNvPr>
          <p:cNvPicPr>
            <a:picLocks noChangeAspect="1"/>
          </p:cNvPicPr>
          <p:nvPr/>
        </p:nvPicPr>
        <p:blipFill rotWithShape="1">
          <a:blip r:embed="rId2">
            <a:extLst>
              <a:ext uri="{28A0092B-C50C-407E-A947-70E740481C1C}">
                <a14:useLocalDpi xmlns:a14="http://schemas.microsoft.com/office/drawing/2010/main" val="0"/>
              </a:ext>
            </a:extLst>
          </a:blip>
          <a:srcRect l="39257" t="18779" r="9832" b="2465"/>
          <a:stretch/>
        </p:blipFill>
        <p:spPr>
          <a:xfrm>
            <a:off x="8113292" y="2658177"/>
            <a:ext cx="4071257" cy="4198706"/>
          </a:xfrm>
          <a:prstGeom prst="rect">
            <a:avLst/>
          </a:prstGeom>
        </p:spPr>
      </p:pic>
      <p:pic>
        <p:nvPicPr>
          <p:cNvPr id="15" name="Picture 14">
            <a:extLst>
              <a:ext uri="{FF2B5EF4-FFF2-40B4-BE49-F238E27FC236}">
                <a16:creationId xmlns:a16="http://schemas.microsoft.com/office/drawing/2014/main" id="{DA41618C-B1A1-4D44-B5E2-877A8D019136}"/>
              </a:ext>
            </a:extLst>
          </p:cNvPr>
          <p:cNvPicPr>
            <a:picLocks noChangeAspect="1"/>
          </p:cNvPicPr>
          <p:nvPr/>
        </p:nvPicPr>
        <p:blipFill rotWithShape="1">
          <a:blip r:embed="rId3"/>
          <a:srcRect l="29056" r="9572" b="1460"/>
          <a:stretch/>
        </p:blipFill>
        <p:spPr>
          <a:xfrm>
            <a:off x="4084425" y="2520906"/>
            <a:ext cx="4051144" cy="4336492"/>
          </a:xfrm>
          <a:prstGeom prst="rect">
            <a:avLst/>
          </a:prstGeom>
          <a:ln w="38100">
            <a:noFill/>
          </a:ln>
        </p:spPr>
      </p:pic>
      <p:pic>
        <p:nvPicPr>
          <p:cNvPr id="16" name="Picture 15" descr="A picture containing person, person, indoor&#10;&#10;Description automatically generated">
            <a:extLst>
              <a:ext uri="{FF2B5EF4-FFF2-40B4-BE49-F238E27FC236}">
                <a16:creationId xmlns:a16="http://schemas.microsoft.com/office/drawing/2014/main" id="{92D4629B-7707-4647-8A47-F0A0B83B751E}"/>
              </a:ext>
            </a:extLst>
          </p:cNvPr>
          <p:cNvPicPr>
            <a:picLocks noChangeAspect="1"/>
          </p:cNvPicPr>
          <p:nvPr/>
        </p:nvPicPr>
        <p:blipFill rotWithShape="1">
          <a:blip r:embed="rId4"/>
          <a:srcRect l="9263" r="27935" b="4321"/>
          <a:stretch/>
        </p:blipFill>
        <p:spPr>
          <a:xfrm>
            <a:off x="1349" y="2708305"/>
            <a:ext cx="4085023" cy="4149093"/>
          </a:xfrm>
          <a:prstGeom prst="rect">
            <a:avLst/>
          </a:prstGeom>
          <a:ln w="38100">
            <a:noFill/>
          </a:ln>
        </p:spPr>
      </p:pic>
      <p:sp>
        <p:nvSpPr>
          <p:cNvPr id="3" name="Rectangle 2">
            <a:extLst>
              <a:ext uri="{FF2B5EF4-FFF2-40B4-BE49-F238E27FC236}">
                <a16:creationId xmlns:a16="http://schemas.microsoft.com/office/drawing/2014/main" id="{970D9560-311D-48A2-9132-1CF027D48DE8}"/>
              </a:ext>
            </a:extLst>
          </p:cNvPr>
          <p:cNvSpPr/>
          <p:nvPr/>
        </p:nvSpPr>
        <p:spPr>
          <a:xfrm>
            <a:off x="7451" y="1740593"/>
            <a:ext cx="12192000" cy="967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1">
            <a:extLst>
              <a:ext uri="{FF2B5EF4-FFF2-40B4-BE49-F238E27FC236}">
                <a16:creationId xmlns:a16="http://schemas.microsoft.com/office/drawing/2014/main" id="{077FE9A4-20C3-4D96-81BD-5CA78049E8BA}"/>
              </a:ext>
            </a:extLst>
          </p:cNvPr>
          <p:cNvSpPr txBox="1">
            <a:spLocks/>
          </p:cNvSpPr>
          <p:nvPr/>
        </p:nvSpPr>
        <p:spPr>
          <a:xfrm>
            <a:off x="11448" y="2075964"/>
            <a:ext cx="4071257" cy="705932"/>
          </a:xfrm>
        </p:spPr>
        <p:txBody>
          <a:bodyPr lIns="0" tIns="0" rIns="0" bIns="0"/>
          <a:lstStyle>
            <a:lvl1pPr marL="0" indent="0" algn="l" defTabSz="1219048" rtl="0" eaLnBrk="1" latinLnBrk="0" hangingPunct="1">
              <a:lnSpc>
                <a:spcPct val="90000"/>
              </a:lnSpc>
              <a:spcBef>
                <a:spcPts val="1333"/>
              </a:spcBef>
              <a:buFont typeface="Arial" panose="020B0604020202020204" pitchFamily="34" charset="0"/>
              <a:buNone/>
              <a:defRPr sz="2400" b="0" i="0" kern="1200">
                <a:solidFill>
                  <a:srgbClr val="234B58"/>
                </a:solidFill>
                <a:latin typeface="Calibri"/>
                <a:ea typeface="+mn-ea"/>
                <a:cs typeface="Calibri"/>
              </a:defRPr>
            </a:lvl1pPr>
            <a:lvl2pPr marL="914286" indent="-304760" algn="l" defTabSz="1219048"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FFFFFF"/>
                </a:solidFill>
                <a:effectLst/>
                <a:uLnTx/>
                <a:uFillTx/>
                <a:latin typeface="Calibri"/>
                <a:ea typeface="+mn-ea"/>
                <a:cs typeface="Calibri"/>
              </a:rPr>
              <a:t>GYM</a:t>
            </a:r>
          </a:p>
        </p:txBody>
      </p:sp>
      <p:sp>
        <p:nvSpPr>
          <p:cNvPr id="12" name="Content Placeholder 1">
            <a:extLst>
              <a:ext uri="{FF2B5EF4-FFF2-40B4-BE49-F238E27FC236}">
                <a16:creationId xmlns:a16="http://schemas.microsoft.com/office/drawing/2014/main" id="{7064F535-FE00-4530-B3B7-642383A6E6D5}"/>
              </a:ext>
            </a:extLst>
          </p:cNvPr>
          <p:cNvSpPr txBox="1">
            <a:spLocks/>
          </p:cNvSpPr>
          <p:nvPr/>
        </p:nvSpPr>
        <p:spPr>
          <a:xfrm>
            <a:off x="3971742" y="2045917"/>
            <a:ext cx="4071257" cy="705932"/>
          </a:xfrm>
          <a:prstGeom prst="rect">
            <a:avLst/>
          </a:prstGeom>
        </p:spPr>
        <p:txBody>
          <a:bodyPr/>
          <a:lstStyle>
            <a:lvl1pPr marL="0" indent="0" algn="l" defTabSz="1219048" rtl="0" eaLnBrk="1" latinLnBrk="0" hangingPunct="1">
              <a:lnSpc>
                <a:spcPct val="90000"/>
              </a:lnSpc>
              <a:spcBef>
                <a:spcPts val="1333"/>
              </a:spcBef>
              <a:buFont typeface="Arial" panose="020B0604020202020204" pitchFamily="34" charset="0"/>
              <a:buNone/>
              <a:defRPr sz="3200" kern="1200" baseline="0">
                <a:solidFill>
                  <a:schemeClr val="bg2"/>
                </a:solidFill>
                <a:latin typeface="Calibri" charset="0"/>
                <a:ea typeface="Calibri" charset="0"/>
                <a:cs typeface="Calibri" charset="0"/>
              </a:defRPr>
            </a:lvl1pPr>
            <a:lvl2pPr marL="914286" indent="-304760" algn="l" defTabSz="1219048" rtl="0" eaLnBrk="1" latinLnBrk="0" hangingPunct="1">
              <a:lnSpc>
                <a:spcPct val="90000"/>
              </a:lnSpc>
              <a:spcBef>
                <a:spcPts val="667"/>
              </a:spcBef>
              <a:buFont typeface="Arial" panose="020B0604020202020204" pitchFamily="34" charset="0"/>
              <a:buChar char="•"/>
              <a:defRPr sz="2933" kern="1200" baseline="0">
                <a:solidFill>
                  <a:schemeClr val="bg2"/>
                </a:solidFill>
                <a:latin typeface="Calibri" charset="0"/>
                <a:ea typeface="Calibri" charset="0"/>
                <a:cs typeface="Calibri" charset="0"/>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baseline="0">
                <a:solidFill>
                  <a:schemeClr val="bg2"/>
                </a:solidFill>
                <a:latin typeface="Calibri" charset="0"/>
                <a:ea typeface="Calibri" charset="0"/>
                <a:cs typeface="Calibri" charset="0"/>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FFFFFF"/>
                </a:solidFill>
                <a:effectLst/>
                <a:uLnTx/>
                <a:uFillTx/>
                <a:latin typeface="Calibri" charset="0"/>
                <a:cs typeface="Calibri" charset="0"/>
              </a:rPr>
              <a:t>COMMUNITY</a:t>
            </a:r>
          </a:p>
        </p:txBody>
      </p:sp>
      <p:sp>
        <p:nvSpPr>
          <p:cNvPr id="14" name="Content Placeholder 1">
            <a:extLst>
              <a:ext uri="{FF2B5EF4-FFF2-40B4-BE49-F238E27FC236}">
                <a16:creationId xmlns:a16="http://schemas.microsoft.com/office/drawing/2014/main" id="{4F17ADE1-F74A-4AD3-B8FC-5115C383C33B}"/>
              </a:ext>
            </a:extLst>
          </p:cNvPr>
          <p:cNvSpPr txBox="1">
            <a:spLocks/>
          </p:cNvSpPr>
          <p:nvPr/>
        </p:nvSpPr>
        <p:spPr>
          <a:xfrm>
            <a:off x="8147076" y="2045917"/>
            <a:ext cx="4071257" cy="705932"/>
          </a:xfrm>
          <a:prstGeom prst="rect">
            <a:avLst/>
          </a:prstGeom>
        </p:spPr>
        <p:txBody>
          <a:bodyPr/>
          <a:lstStyle>
            <a:lvl1pPr marL="0" indent="0" algn="l" defTabSz="1219048" rtl="0" eaLnBrk="1" latinLnBrk="0" hangingPunct="1">
              <a:lnSpc>
                <a:spcPct val="90000"/>
              </a:lnSpc>
              <a:spcBef>
                <a:spcPts val="1333"/>
              </a:spcBef>
              <a:buFont typeface="Arial" panose="020B0604020202020204" pitchFamily="34" charset="0"/>
              <a:buNone/>
              <a:defRPr sz="3200" kern="1200" baseline="0">
                <a:solidFill>
                  <a:schemeClr val="bg2"/>
                </a:solidFill>
                <a:latin typeface="Calibri" charset="0"/>
                <a:ea typeface="Calibri" charset="0"/>
                <a:cs typeface="Calibri" charset="0"/>
              </a:defRPr>
            </a:lvl1pPr>
            <a:lvl2pPr marL="914286" indent="-304760" algn="l" defTabSz="1219048" rtl="0" eaLnBrk="1" latinLnBrk="0" hangingPunct="1">
              <a:lnSpc>
                <a:spcPct val="90000"/>
              </a:lnSpc>
              <a:spcBef>
                <a:spcPts val="667"/>
              </a:spcBef>
              <a:buFont typeface="Arial" panose="020B0604020202020204" pitchFamily="34" charset="0"/>
              <a:buChar char="•"/>
              <a:defRPr sz="2933" kern="1200" baseline="0">
                <a:solidFill>
                  <a:schemeClr val="bg2"/>
                </a:solidFill>
                <a:latin typeface="Calibri" charset="0"/>
                <a:ea typeface="Calibri" charset="0"/>
                <a:cs typeface="Calibri" charset="0"/>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baseline="0">
                <a:solidFill>
                  <a:schemeClr val="bg2"/>
                </a:solidFill>
                <a:latin typeface="Calibri" charset="0"/>
                <a:ea typeface="Calibri" charset="0"/>
                <a:cs typeface="Calibri" charset="0"/>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FFFFFF"/>
                </a:solidFill>
                <a:effectLst/>
                <a:uLnTx/>
                <a:uFillTx/>
                <a:latin typeface="Calibri" charset="0"/>
                <a:cs typeface="Calibri" charset="0"/>
              </a:rPr>
              <a:t>HOME</a:t>
            </a:r>
          </a:p>
        </p:txBody>
      </p:sp>
      <p:sp>
        <p:nvSpPr>
          <p:cNvPr id="18" name="Title 2">
            <a:extLst>
              <a:ext uri="{FF2B5EF4-FFF2-40B4-BE49-F238E27FC236}">
                <a16:creationId xmlns:a16="http://schemas.microsoft.com/office/drawing/2014/main" id="{8F5F6108-C354-4C7E-9704-B4798D7FA993}"/>
              </a:ext>
            </a:extLst>
          </p:cNvPr>
          <p:cNvSpPr>
            <a:spLocks noGrp="1"/>
          </p:cNvSpPr>
          <p:nvPr>
            <p:ph type="title" idx="4294967295"/>
          </p:nvPr>
        </p:nvSpPr>
        <p:spPr>
          <a:xfrm>
            <a:off x="26333" y="631561"/>
            <a:ext cx="12192000" cy="581025"/>
          </a:xfrm>
        </p:spPr>
        <p:txBody>
          <a:bodyPr>
            <a:normAutofit fontScale="90000"/>
          </a:bodyPr>
          <a:lstStyle/>
          <a:p>
            <a:pPr algn="ctr"/>
            <a:r>
              <a:rPr lang="en-US" sz="6000" dirty="0">
                <a:solidFill>
                  <a:schemeClr val="tx1"/>
                </a:solidFill>
                <a:latin typeface="Arial Narrow" panose="020B0606020202030204" pitchFamily="34" charset="0"/>
              </a:rPr>
              <a:t>Engage with SilverSneakers in your: </a:t>
            </a:r>
          </a:p>
        </p:txBody>
      </p:sp>
    </p:spTree>
    <p:extLst>
      <p:ext uri="{BB962C8B-B14F-4D97-AF65-F5344CB8AC3E}">
        <p14:creationId xmlns:p14="http://schemas.microsoft.com/office/powerpoint/2010/main" val="2259053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erson, person, outdoor, sport&#10;&#10;Description automatically generated">
            <a:extLst>
              <a:ext uri="{FF2B5EF4-FFF2-40B4-BE49-F238E27FC236}">
                <a16:creationId xmlns:a16="http://schemas.microsoft.com/office/drawing/2014/main" id="{C405AA01-9374-4CB8-AA96-F26D55CE9CEB}"/>
              </a:ext>
            </a:extLst>
          </p:cNvPr>
          <p:cNvPicPr>
            <a:picLocks noChangeAspect="1"/>
          </p:cNvPicPr>
          <p:nvPr/>
        </p:nvPicPr>
        <p:blipFill rotWithShape="1">
          <a:blip r:embed="rId3"/>
          <a:srcRect l="34201" t="401" r="11584" b="-401"/>
          <a:stretch/>
        </p:blipFill>
        <p:spPr>
          <a:xfrm>
            <a:off x="7347098" y="912051"/>
            <a:ext cx="4843801" cy="5961847"/>
          </a:xfrm>
          <a:prstGeom prst="rect">
            <a:avLst/>
          </a:prstGeom>
          <a:ln w="38100">
            <a:noFill/>
          </a:ln>
        </p:spPr>
      </p:pic>
      <p:sp>
        <p:nvSpPr>
          <p:cNvPr id="15" name="Freeform 14">
            <a:extLst>
              <a:ext uri="{FF2B5EF4-FFF2-40B4-BE49-F238E27FC236}">
                <a16:creationId xmlns:a16="http://schemas.microsoft.com/office/drawing/2014/main" id="{8505224A-44C2-492E-BDD3-B3D0559C0CFB}"/>
              </a:ext>
            </a:extLst>
          </p:cNvPr>
          <p:cNvSpPr/>
          <p:nvPr/>
        </p:nvSpPr>
        <p:spPr>
          <a:xfrm flipV="1">
            <a:off x="-2381" y="1"/>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3194341-24C3-43B9-8273-D0F2FD990FB6}"/>
              </a:ext>
            </a:extLst>
          </p:cNvPr>
          <p:cNvSpPr/>
          <p:nvPr/>
        </p:nvSpPr>
        <p:spPr>
          <a:xfrm>
            <a:off x="1235239" y="1245014"/>
            <a:ext cx="6110757" cy="5262979"/>
          </a:xfrm>
          <a:prstGeom prst="rect">
            <a:avLst/>
          </a:prstGeom>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244C5A"/>
                </a:solidFill>
                <a:effectLst/>
                <a:uLnTx/>
                <a:uFillTx/>
                <a:cs typeface="Times New Roman" panose="02020603050405020304" pitchFamily="18" charset="0"/>
              </a:rPr>
              <a:t>Access to Nationwide Fitness Locations</a:t>
            </a:r>
          </a:p>
          <a:p>
            <a:pPr marL="225425" defTabSz="609539">
              <a:defRPr/>
            </a:pPr>
            <a:r>
              <a:rPr kumimoji="0" lang="en-US" sz="1600" b="0" i="0" u="none" strike="noStrike" kern="0" cap="none" spc="0" normalizeH="0" baseline="0" noProof="0" dirty="0">
                <a:ln>
                  <a:noFill/>
                </a:ln>
                <a:solidFill>
                  <a:srgbClr val="244C5A"/>
                </a:solidFill>
                <a:effectLst/>
                <a:uLnTx/>
                <a:uFillTx/>
                <a:cs typeface="Times New Roman" panose="02020603050405020304" pitchFamily="18" charset="0"/>
              </a:rPr>
              <a:t>A free fitness benefit with access to thousands of fitness locations nationwide¹ </a:t>
            </a:r>
            <a:r>
              <a:rPr lang="en-US" sz="1600" kern="0" dirty="0">
                <a:solidFill>
                  <a:srgbClr val="244C5A"/>
                </a:solidFill>
                <a:cs typeface="Times New Roman" panose="02020603050405020304" pitchFamily="18" charset="0"/>
              </a:rPr>
              <a:t>including some </a:t>
            </a:r>
            <a:r>
              <a:rPr lang="en-US" sz="1600" dirty="0">
                <a:solidFill>
                  <a:srgbClr val="244C59"/>
                </a:solidFill>
                <a:latin typeface="Calibri" panose="020F0502020204030204"/>
              </a:rPr>
              <a:t>group</a:t>
            </a:r>
            <a:r>
              <a:rPr kumimoji="0" lang="en-US" sz="1600" b="0" i="0" u="none" strike="noStrike" kern="1200" cap="none" spc="0" normalizeH="0" baseline="0" noProof="0" dirty="0">
                <a:ln>
                  <a:noFill/>
                </a:ln>
                <a:solidFill>
                  <a:srgbClr val="244C59"/>
                </a:solidFill>
                <a:effectLst/>
                <a:uLnTx/>
                <a:uFillTx/>
                <a:latin typeface="Calibri" panose="020F0502020204030204"/>
                <a:ea typeface="+mn-ea"/>
                <a:cs typeface="+mn-cs"/>
              </a:rPr>
              <a:t> activities and classes offered outside the traditional fitness center setting</a:t>
            </a:r>
          </a:p>
          <a:p>
            <a:pPr marL="0" marR="0" lvl="0" indent="0" defTabSz="609539"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244C5A"/>
              </a:solidFill>
              <a:effectLst/>
              <a:uLnTx/>
              <a:uFillTx/>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244C5A"/>
                </a:solidFill>
                <a:effectLst/>
                <a:uLnTx/>
                <a:uFillTx/>
                <a:cs typeface="Times New Roman" panose="02020603050405020304" pitchFamily="18" charset="0"/>
              </a:rPr>
              <a:t>National Reciprocity</a:t>
            </a:r>
          </a:p>
          <a:p>
            <a:pPr marL="168275" marR="0" lvl="0" indent="0" defTabSz="60953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44C5A"/>
                </a:solidFill>
                <a:effectLst/>
                <a:uLnTx/>
                <a:uFillTx/>
                <a:cs typeface="Times New Roman" panose="02020603050405020304" pitchFamily="18" charset="0"/>
              </a:rPr>
              <a:t>The ability to enroll at multiple locations at the same time – no limit to the number of locations where you </a:t>
            </a:r>
            <a:r>
              <a:rPr lang="en-US" sz="1600" kern="0" dirty="0">
                <a:solidFill>
                  <a:srgbClr val="244C5A"/>
                </a:solidFill>
                <a:cs typeface="Times New Roman" panose="02020603050405020304" pitchFamily="18" charset="0"/>
              </a:rPr>
              <a:t>participate</a:t>
            </a:r>
          </a:p>
          <a:p>
            <a:pPr marL="168275" marR="0" lvl="0" indent="0" defTabSz="609539" eaLnBrk="1" fontAlgn="auto" latinLnBrk="0" hangingPunct="1">
              <a:lnSpc>
                <a:spcPct val="100000"/>
              </a:lnSpc>
              <a:spcBef>
                <a:spcPts val="0"/>
              </a:spcBef>
              <a:spcAft>
                <a:spcPts val="0"/>
              </a:spcAft>
              <a:buClrTx/>
              <a:buSzTx/>
              <a:buFontTx/>
              <a:buNone/>
              <a:tabLst/>
              <a:defRPr/>
            </a:pPr>
            <a:endParaRPr lang="en-US" b="1" kern="0" dirty="0">
              <a:solidFill>
                <a:srgbClr val="244C5A"/>
              </a:solidFill>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244C5A"/>
                </a:solidFill>
                <a:effectLst/>
                <a:uLnTx/>
                <a:uFillTx/>
                <a:cs typeface="Times New Roman" panose="02020603050405020304" pitchFamily="18" charset="0"/>
              </a:rPr>
              <a:t>Signature SilverSneakers classes </a:t>
            </a:r>
          </a:p>
          <a:p>
            <a:pPr marL="168275" marR="0" lvl="0" indent="0" defTabSz="60953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44C5A"/>
                </a:solidFill>
                <a:effectLst/>
                <a:uLnTx/>
                <a:uFillTx/>
                <a:cs typeface="Times New Roman" panose="02020603050405020304" pitchFamily="18" charset="0"/>
              </a:rPr>
              <a:t>Proprietary programming specifically designed for older adults to accommodate a wide range of interests and ability levels</a:t>
            </a:r>
          </a:p>
          <a:p>
            <a:pPr marL="0" marR="0" lvl="0" indent="0" defTabSz="609539"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244C5A"/>
              </a:solidFill>
              <a:effectLst/>
              <a:uLnTx/>
              <a:uFillTx/>
              <a:cs typeface="Times New Roman" panose="02020603050405020304" pitchFamily="18"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244C5A"/>
                </a:solidFill>
                <a:effectLst/>
                <a:uLnTx/>
                <a:uFillTx/>
                <a:cs typeface="Times New Roman" panose="02020603050405020304" pitchFamily="18" charset="0"/>
              </a:rPr>
              <a:t>Social Connections</a:t>
            </a:r>
          </a:p>
          <a:p>
            <a:pPr marL="168275" marR="0" lvl="0" indent="0" defTabSz="60953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44C59"/>
                </a:solidFill>
                <a:effectLst/>
                <a:uLnTx/>
                <a:uFillTx/>
              </a:rPr>
              <a:t>Social opportunities where members can form genuine connections with others</a:t>
            </a:r>
          </a:p>
          <a:p>
            <a:pPr marL="168275" marR="0" lvl="0" indent="0" defTabSz="609539" eaLnBrk="1" fontAlgn="auto" latinLnBrk="0" hangingPunct="1">
              <a:lnSpc>
                <a:spcPct val="100000"/>
              </a:lnSpc>
              <a:spcBef>
                <a:spcPts val="0"/>
              </a:spcBef>
              <a:spcAft>
                <a:spcPts val="0"/>
              </a:spcAft>
              <a:buClrTx/>
              <a:buSzTx/>
              <a:buFontTx/>
              <a:buNone/>
              <a:tabLst/>
              <a:defRPr/>
            </a:pPr>
            <a:endParaRPr lang="en-US" sz="1600" kern="0" dirty="0">
              <a:solidFill>
                <a:srgbClr val="244C59"/>
              </a:solidFill>
              <a:cs typeface="Times New Roman" panose="02020603050405020304" pitchFamily="18" charset="0"/>
            </a:endParaRPr>
          </a:p>
          <a:p>
            <a:pPr marR="0" lvl="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244C59"/>
                </a:solidFill>
                <a:effectLst/>
                <a:uLnTx/>
                <a:uFillTx/>
                <a:cs typeface="Times New Roman" panose="02020603050405020304" pitchFamily="18" charset="0"/>
              </a:rPr>
              <a:t>Digital Offerings</a:t>
            </a:r>
          </a:p>
          <a:p>
            <a:pPr marL="168275" defTabSz="609539">
              <a:defRPr/>
            </a:pPr>
            <a:r>
              <a:rPr lang="en-US" sz="1600" kern="0" dirty="0">
                <a:solidFill>
                  <a:srgbClr val="244C59"/>
                </a:solidFill>
              </a:rPr>
              <a:t>Averaging 3,000 virtual events per week through SilverSneakers </a:t>
            </a:r>
          </a:p>
          <a:p>
            <a:pPr marL="168275" defTabSz="609539">
              <a:defRPr/>
            </a:pPr>
            <a:r>
              <a:rPr lang="en-US" sz="1600" kern="0" dirty="0">
                <a:solidFill>
                  <a:srgbClr val="244C59"/>
                </a:solidFill>
              </a:rPr>
              <a:t>On-Demand™ and SilverSneakers LIVE™ classes and workshops</a:t>
            </a:r>
          </a:p>
        </p:txBody>
      </p:sp>
      <p:pic>
        <p:nvPicPr>
          <p:cNvPr id="21" name="Picture 20">
            <a:extLst>
              <a:ext uri="{FF2B5EF4-FFF2-40B4-BE49-F238E27FC236}">
                <a16:creationId xmlns:a16="http://schemas.microsoft.com/office/drawing/2014/main" id="{69FC184C-1CB6-4F4B-9159-C44CDDC0BE9E}"/>
              </a:ext>
            </a:extLst>
          </p:cNvPr>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8377" y="1552450"/>
            <a:ext cx="621331" cy="546675"/>
          </a:xfrm>
          <a:prstGeom prst="rect">
            <a:avLst/>
          </a:prstGeom>
          <a:ln>
            <a:noFill/>
          </a:ln>
        </p:spPr>
      </p:pic>
      <p:pic>
        <p:nvPicPr>
          <p:cNvPr id="25" name="Picture 24">
            <a:extLst>
              <a:ext uri="{FF2B5EF4-FFF2-40B4-BE49-F238E27FC236}">
                <a16:creationId xmlns:a16="http://schemas.microsoft.com/office/drawing/2014/main" id="{D5150404-86FE-4EC8-BB53-695A767D04E5}"/>
              </a:ext>
            </a:extLst>
          </p:cNvPr>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8377" y="2622822"/>
            <a:ext cx="621331" cy="559692"/>
          </a:xfrm>
          <a:prstGeom prst="rect">
            <a:avLst/>
          </a:prstGeom>
          <a:ln>
            <a:noFill/>
          </a:ln>
        </p:spPr>
      </p:pic>
      <p:pic>
        <p:nvPicPr>
          <p:cNvPr id="26" name="Picture 25">
            <a:extLst>
              <a:ext uri="{FF2B5EF4-FFF2-40B4-BE49-F238E27FC236}">
                <a16:creationId xmlns:a16="http://schemas.microsoft.com/office/drawing/2014/main" id="{353B2010-AD82-4C18-9BFE-90D66BCD237C}"/>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16561" y="3618117"/>
            <a:ext cx="642004" cy="609347"/>
          </a:xfrm>
          <a:prstGeom prst="rect">
            <a:avLst/>
          </a:prstGeom>
          <a:ln>
            <a:noFill/>
          </a:ln>
        </p:spPr>
      </p:pic>
      <p:pic>
        <p:nvPicPr>
          <p:cNvPr id="29" name="Picture 28">
            <a:extLst>
              <a:ext uri="{FF2B5EF4-FFF2-40B4-BE49-F238E27FC236}">
                <a16:creationId xmlns:a16="http://schemas.microsoft.com/office/drawing/2014/main" id="{6E9F58C9-3FA8-4BA6-BD05-0126FC09416E}"/>
              </a:ext>
            </a:extLst>
          </p:cNvPr>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5419" y="4629645"/>
            <a:ext cx="627246" cy="558372"/>
          </a:xfrm>
          <a:prstGeom prst="rect">
            <a:avLst/>
          </a:prstGeom>
          <a:ln>
            <a:noFill/>
          </a:ln>
        </p:spPr>
      </p:pic>
      <p:sp>
        <p:nvSpPr>
          <p:cNvPr id="30" name="TextBox 29">
            <a:extLst>
              <a:ext uri="{FF2B5EF4-FFF2-40B4-BE49-F238E27FC236}">
                <a16:creationId xmlns:a16="http://schemas.microsoft.com/office/drawing/2014/main" id="{96F19823-90FF-480F-83DD-260889B33F13}"/>
              </a:ext>
            </a:extLst>
          </p:cNvPr>
          <p:cNvSpPr txBox="1"/>
          <p:nvPr/>
        </p:nvSpPr>
        <p:spPr>
          <a:xfrm>
            <a:off x="-2381" y="6402699"/>
            <a:ext cx="8280966" cy="507831"/>
          </a:xfrm>
          <a:prstGeom prst="rect">
            <a:avLst/>
          </a:prstGeom>
          <a:noFill/>
        </p:spPr>
        <p:txBody>
          <a:bodyPr wrap="square" rtlCol="0">
            <a:spAutoFit/>
          </a:bodyPr>
          <a:lstStyle/>
          <a:p>
            <a:pPr defTabSz="1219108">
              <a:defRPr/>
            </a:pPr>
            <a:r>
              <a:rPr lang="en-US" sz="900" b="1" i="1" dirty="0">
                <a:solidFill>
                  <a:schemeClr val="accent6">
                    <a:lumMod val="50000"/>
                  </a:schemeClr>
                </a:solidFill>
              </a:rPr>
              <a:t>Always talk with your doctor before starting an exercise program.</a:t>
            </a:r>
          </a:p>
          <a:p>
            <a:pPr marL="228600" indent="-228600" defTabSz="1219108">
              <a:buAutoNum type="arabicPeriod"/>
              <a:defRPr/>
            </a:pPr>
            <a:r>
              <a:rPr lang="en-US" sz="900" dirty="0">
                <a:solidFill>
                  <a:schemeClr val="accent6">
                    <a:lumMod val="50000"/>
                  </a:schemeClr>
                </a:solidFill>
              </a:rPr>
              <a:t>Participating locations (“PL”) are not owned or operated by Tivity Health, Inc. or its affiliates. </a:t>
            </a:r>
            <a:br>
              <a:rPr lang="en-US" sz="900" dirty="0">
                <a:solidFill>
                  <a:schemeClr val="accent6">
                    <a:lumMod val="50000"/>
                  </a:schemeClr>
                </a:solidFill>
              </a:rPr>
            </a:br>
            <a:r>
              <a:rPr lang="en-US" sz="900" dirty="0">
                <a:solidFill>
                  <a:schemeClr val="accent6">
                    <a:lumMod val="50000"/>
                  </a:schemeClr>
                </a:solidFill>
              </a:rPr>
              <a:t>Use of PL facilities and amenities is limited to terms and conditions of PL basic membership. Facilities and amenities vary by PL.</a:t>
            </a:r>
          </a:p>
        </p:txBody>
      </p:sp>
      <p:sp>
        <p:nvSpPr>
          <p:cNvPr id="31" name="Title 6">
            <a:extLst>
              <a:ext uri="{FF2B5EF4-FFF2-40B4-BE49-F238E27FC236}">
                <a16:creationId xmlns:a16="http://schemas.microsoft.com/office/drawing/2014/main" id="{A97C2806-82E2-4D14-866B-3505B291810E}"/>
              </a:ext>
            </a:extLst>
          </p:cNvPr>
          <p:cNvSpPr>
            <a:spLocks noGrp="1"/>
          </p:cNvSpPr>
          <p:nvPr>
            <p:ph type="title"/>
          </p:nvPr>
        </p:nvSpPr>
        <p:spPr>
          <a:xfrm>
            <a:off x="0" y="240148"/>
            <a:ext cx="12192000" cy="581040"/>
          </a:xfrm>
        </p:spPr>
        <p:txBody>
          <a:bodyPr>
            <a:normAutofit fontScale="90000"/>
          </a:bodyPr>
          <a:lstStyle/>
          <a:p>
            <a:r>
              <a:rPr lang="en-US" sz="6700" dirty="0">
                <a:latin typeface="Arial Narrow" panose="020B0606020202030204" pitchFamily="34" charset="0"/>
              </a:rPr>
              <a:t>SilverSneakers</a:t>
            </a:r>
          </a:p>
        </p:txBody>
      </p:sp>
      <p:pic>
        <p:nvPicPr>
          <p:cNvPr id="16" name="Picture 15">
            <a:extLst>
              <a:ext uri="{FF2B5EF4-FFF2-40B4-BE49-F238E27FC236}">
                <a16:creationId xmlns:a16="http://schemas.microsoft.com/office/drawing/2014/main" id="{FE5AF409-9456-480F-B4E0-168343977EAF}"/>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5419" y="5590198"/>
            <a:ext cx="624289" cy="638978"/>
          </a:xfrm>
          <a:prstGeom prst="rect">
            <a:avLst/>
          </a:prstGeom>
          <a:ln>
            <a:noFill/>
          </a:ln>
        </p:spPr>
      </p:pic>
    </p:spTree>
    <p:extLst>
      <p:ext uri="{BB962C8B-B14F-4D97-AF65-F5344CB8AC3E}">
        <p14:creationId xmlns:p14="http://schemas.microsoft.com/office/powerpoint/2010/main" val="236075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7626D7A-728B-466C-9F29-3868C6FA841B}"/>
              </a:ext>
            </a:extLst>
          </p:cNvPr>
          <p:cNvPicPr>
            <a:picLocks noChangeAspect="1"/>
          </p:cNvPicPr>
          <p:nvPr/>
        </p:nvPicPr>
        <p:blipFill>
          <a:blip r:embed="rId3"/>
          <a:stretch>
            <a:fillRect/>
          </a:stretch>
        </p:blipFill>
        <p:spPr>
          <a:xfrm>
            <a:off x="5369050" y="1449495"/>
            <a:ext cx="4877393" cy="2819128"/>
          </a:xfrm>
          <a:prstGeom prst="rect">
            <a:avLst/>
          </a:prstGeom>
          <a:ln>
            <a:solidFill>
              <a:schemeClr val="accent6">
                <a:lumMod val="90000"/>
              </a:schemeClr>
            </a:solidFill>
          </a:ln>
          <a:effectLst>
            <a:outerShdw blurRad="50800" dist="38100" dir="2700000" algn="tl" rotWithShape="0">
              <a:prstClr val="black">
                <a:alpha val="40000"/>
              </a:prstClr>
            </a:outerShdw>
          </a:effectLst>
        </p:spPr>
      </p:pic>
      <p:grpSp>
        <p:nvGrpSpPr>
          <p:cNvPr id="7" name="Group 6"/>
          <p:cNvGrpSpPr/>
          <p:nvPr/>
        </p:nvGrpSpPr>
        <p:grpSpPr>
          <a:xfrm>
            <a:off x="8125252" y="2002507"/>
            <a:ext cx="3748873" cy="2988965"/>
            <a:chOff x="3565794" y="1077132"/>
            <a:chExt cx="4547341" cy="4180893"/>
          </a:xfrm>
        </p:grpSpPr>
        <p:grpSp>
          <p:nvGrpSpPr>
            <p:cNvPr id="23" name="Group 22"/>
            <p:cNvGrpSpPr/>
            <p:nvPr/>
          </p:nvGrpSpPr>
          <p:grpSpPr>
            <a:xfrm>
              <a:off x="3565794" y="1077132"/>
              <a:ext cx="4547341" cy="4180893"/>
              <a:chOff x="817352" y="1605116"/>
              <a:chExt cx="3430531" cy="3154082"/>
            </a:xfrm>
          </p:grpSpPr>
          <p:grpSp>
            <p:nvGrpSpPr>
              <p:cNvPr id="34" name="Group 33">
                <a:extLst>
                  <a:ext uri="{FF2B5EF4-FFF2-40B4-BE49-F238E27FC236}">
                    <a16:creationId xmlns:a16="http://schemas.microsoft.com/office/drawing/2014/main" id="{CC387734-9D95-4735-B3CD-081386151062}"/>
                  </a:ext>
                </a:extLst>
              </p:cNvPr>
              <p:cNvGrpSpPr>
                <a:grpSpLocks noChangeAspect="1"/>
              </p:cNvGrpSpPr>
              <p:nvPr/>
            </p:nvGrpSpPr>
            <p:grpSpPr>
              <a:xfrm>
                <a:off x="817352" y="1605116"/>
                <a:ext cx="3430531" cy="3154082"/>
                <a:chOff x="1588253" y="1381068"/>
                <a:chExt cx="6297056" cy="5789607"/>
              </a:xfrm>
            </p:grpSpPr>
            <p:grpSp>
              <p:nvGrpSpPr>
                <p:cNvPr id="36" name="Group 35">
                  <a:extLst>
                    <a:ext uri="{FF2B5EF4-FFF2-40B4-BE49-F238E27FC236}">
                      <a16:creationId xmlns:a16="http://schemas.microsoft.com/office/drawing/2014/main" id="{3D231666-C401-4CAC-ADE7-733B452AAA33}"/>
                    </a:ext>
                  </a:extLst>
                </p:cNvPr>
                <p:cNvGrpSpPr/>
                <p:nvPr/>
              </p:nvGrpSpPr>
              <p:grpSpPr>
                <a:xfrm>
                  <a:off x="1588253" y="1381068"/>
                  <a:ext cx="6297056" cy="5329545"/>
                  <a:chOff x="2393995" y="2167952"/>
                  <a:chExt cx="4367174" cy="3759047"/>
                </a:xfrm>
              </p:grpSpPr>
              <p:pic>
                <p:nvPicPr>
                  <p:cNvPr id="38" name="Picture 37">
                    <a:extLst>
                      <a:ext uri="{FF2B5EF4-FFF2-40B4-BE49-F238E27FC236}">
                        <a16:creationId xmlns:a16="http://schemas.microsoft.com/office/drawing/2014/main" id="{91E97AB4-3080-4B63-A5F9-E3E79E1C5D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375" r="5257"/>
                  <a:stretch/>
                </p:blipFill>
                <p:spPr>
                  <a:xfrm>
                    <a:off x="2393995" y="2167952"/>
                    <a:ext cx="4367174" cy="3759047"/>
                  </a:xfrm>
                  <a:prstGeom prst="rect">
                    <a:avLst/>
                  </a:prstGeom>
                </p:spPr>
              </p:pic>
              <p:pic>
                <p:nvPicPr>
                  <p:cNvPr id="39" name="Picture 38">
                    <a:hlinkClick r:id="rId5"/>
                    <a:extLst>
                      <a:ext uri="{FF2B5EF4-FFF2-40B4-BE49-F238E27FC236}">
                        <a16:creationId xmlns:a16="http://schemas.microsoft.com/office/drawing/2014/main" id="{E97C6ECC-BD52-485D-A5DA-E25F7D73BF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43"/>
                  <a:stretch/>
                </p:blipFill>
                <p:spPr>
                  <a:xfrm>
                    <a:off x="2647112" y="2372070"/>
                    <a:ext cx="3877103" cy="2297130"/>
                  </a:xfrm>
                  <a:prstGeom prst="rect">
                    <a:avLst/>
                  </a:prstGeom>
                  <a:ln w="12700">
                    <a:noFill/>
                  </a:ln>
                </p:spPr>
              </p:pic>
            </p:grpSp>
            <p:sp>
              <p:nvSpPr>
                <p:cNvPr id="37" name="AutoShape 138">
                  <a:extLst>
                    <a:ext uri="{FF2B5EF4-FFF2-40B4-BE49-F238E27FC236}">
                      <a16:creationId xmlns:a16="http://schemas.microsoft.com/office/drawing/2014/main" id="{AFE853E1-301E-43D8-8108-43D25C6B04C5}"/>
                    </a:ext>
                  </a:extLst>
                </p:cNvPr>
                <p:cNvSpPr>
                  <a:spLocks/>
                </p:cNvSpPr>
                <p:nvPr/>
              </p:nvSpPr>
              <p:spPr bwMode="auto">
                <a:xfrm>
                  <a:off x="6618212" y="6683627"/>
                  <a:ext cx="487048" cy="487048"/>
                </a:xfrm>
                <a:custGeom>
                  <a:avLst/>
                  <a:gdLst/>
                  <a:ahLst/>
                  <a:cxnLst/>
                  <a:rect l="0" t="0" r="r" b="b"/>
                  <a:pathLst>
                    <a:path w="21600" h="2160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9674" y="5053"/>
                      </a:moveTo>
                      <a:cubicBezTo>
                        <a:pt x="9585" y="4964"/>
                        <a:pt x="9462"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2" y="16691"/>
                        <a:pt x="9585" y="16636"/>
                        <a:pt x="9674" y="16547"/>
                      </a:cubicBezTo>
                      <a:lnTo>
                        <a:pt x="14583" y="11147"/>
                      </a:lnTo>
                      <a:cubicBezTo>
                        <a:pt x="14673" y="11058"/>
                        <a:pt x="14727" y="10936"/>
                        <a:pt x="14727" y="10800"/>
                      </a:cubicBezTo>
                      <a:cubicBezTo>
                        <a:pt x="14727" y="10665"/>
                        <a:pt x="14673" y="10542"/>
                        <a:pt x="14583" y="10453"/>
                      </a:cubicBezTo>
                      <a:cubicBezTo>
                        <a:pt x="14583" y="10453"/>
                        <a:pt x="9674" y="5053"/>
                        <a:pt x="9674" y="5053"/>
                      </a:cubicBezTo>
                      <a:close/>
                      <a:moveTo>
                        <a:pt x="9674" y="5053"/>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609570" fontAlgn="base">
                    <a:spcBef>
                      <a:spcPct val="0"/>
                    </a:spcBef>
                    <a:spcAft>
                      <a:spcPct val="0"/>
                    </a:spcAft>
                    <a:defRPr/>
                  </a:pPr>
                  <a:endParaRPr lang="en-US" sz="2400">
                    <a:solidFill>
                      <a:srgbClr val="626569"/>
                    </a:solidFill>
                    <a:latin typeface="Calibri Regular"/>
                    <a:ea typeface="ヒラギノ角ゴ Pro W3" charset="-128"/>
                  </a:endParaRPr>
                </a:p>
              </p:txBody>
            </p:sp>
          </p:grpSp>
          <p:pic>
            <p:nvPicPr>
              <p:cNvPr id="35" name="Picture 34"/>
              <p:cNvPicPr>
                <a:picLocks noChangeAspect="1"/>
              </p:cNvPicPr>
              <p:nvPr/>
            </p:nvPicPr>
            <p:blipFill rotWithShape="1">
              <a:blip r:embed="rId7">
                <a:extLst>
                  <a:ext uri="{28A0092B-C50C-407E-A947-70E740481C1C}">
                    <a14:useLocalDpi xmlns:a14="http://schemas.microsoft.com/office/drawing/2010/main" val="0"/>
                  </a:ext>
                </a:extLst>
              </a:blip>
              <a:srcRect b="12094"/>
              <a:stretch/>
            </p:blipFill>
            <p:spPr>
              <a:xfrm>
                <a:off x="998621" y="1729857"/>
                <a:ext cx="3067083" cy="1821505"/>
              </a:xfrm>
              <a:prstGeom prst="rect">
                <a:avLst/>
              </a:prstGeom>
            </p:spPr>
          </p:pic>
        </p:grpSp>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8707" r="5697" b="18697"/>
            <a:stretch/>
          </p:blipFill>
          <p:spPr>
            <a:xfrm>
              <a:off x="3784600" y="1238251"/>
              <a:ext cx="4102100" cy="2413000"/>
            </a:xfrm>
            <a:prstGeom prst="rect">
              <a:avLst/>
            </a:prstGeom>
          </p:spPr>
        </p:pic>
      </p:grpSp>
      <p:grpSp>
        <p:nvGrpSpPr>
          <p:cNvPr id="16" name="Group 15">
            <a:extLst>
              <a:ext uri="{FF2B5EF4-FFF2-40B4-BE49-F238E27FC236}">
                <a16:creationId xmlns:a16="http://schemas.microsoft.com/office/drawing/2014/main" id="{43684C11-5E24-478F-ADC4-11AC4EE08D1F}"/>
              </a:ext>
            </a:extLst>
          </p:cNvPr>
          <p:cNvGrpSpPr/>
          <p:nvPr/>
        </p:nvGrpSpPr>
        <p:grpSpPr>
          <a:xfrm>
            <a:off x="9450872" y="3668306"/>
            <a:ext cx="2287549" cy="3189695"/>
            <a:chOff x="6657851" y="329181"/>
            <a:chExt cx="5141977" cy="7070427"/>
          </a:xfrm>
        </p:grpSpPr>
        <p:pic>
          <p:nvPicPr>
            <p:cNvPr id="17" name="Picture 16">
              <a:extLst>
                <a:ext uri="{FF2B5EF4-FFF2-40B4-BE49-F238E27FC236}">
                  <a16:creationId xmlns:a16="http://schemas.microsoft.com/office/drawing/2014/main" id="{F32332D0-2075-4CF4-9993-D6B51A784275}"/>
                </a:ext>
              </a:extLst>
            </p:cNvPr>
            <p:cNvPicPr>
              <a:picLocks noChangeAspect="1"/>
            </p:cNvPicPr>
            <p:nvPr/>
          </p:nvPicPr>
          <p:blipFill rotWithShape="1">
            <a:blip r:embed="rId9">
              <a:extLst>
                <a:ext uri="{28A0092B-C50C-407E-A947-70E740481C1C}">
                  <a14:useLocalDpi xmlns:a14="http://schemas.microsoft.com/office/drawing/2010/main" val="0"/>
                </a:ext>
              </a:extLst>
            </a:blip>
            <a:srcRect l="18120" t="17327" r="25947" b="5855"/>
            <a:stretch/>
          </p:blipFill>
          <p:spPr>
            <a:xfrm>
              <a:off x="6657851" y="329181"/>
              <a:ext cx="5141977" cy="7070427"/>
            </a:xfrm>
            <a:prstGeom prst="rect">
              <a:avLst/>
            </a:prstGeom>
          </p:spPr>
        </p:pic>
        <p:pic>
          <p:nvPicPr>
            <p:cNvPr id="18" name="Picture 17">
              <a:extLst>
                <a:ext uri="{FF2B5EF4-FFF2-40B4-BE49-F238E27FC236}">
                  <a16:creationId xmlns:a16="http://schemas.microsoft.com/office/drawing/2014/main" id="{38EC499B-3C85-412E-8246-EE148A696C75}"/>
                </a:ext>
              </a:extLst>
            </p:cNvPr>
            <p:cNvPicPr>
              <a:picLocks noChangeAspect="1"/>
            </p:cNvPicPr>
            <p:nvPr/>
          </p:nvPicPr>
          <p:blipFill rotWithShape="1">
            <a:blip r:embed="rId10"/>
            <a:srcRect l="30928" t="13059" r="30361" b="23368"/>
            <a:stretch/>
          </p:blipFill>
          <p:spPr>
            <a:xfrm>
              <a:off x="8508381" y="981308"/>
              <a:ext cx="2274850" cy="4125952"/>
            </a:xfrm>
            <a:prstGeom prst="rect">
              <a:avLst/>
            </a:prstGeom>
          </p:spPr>
        </p:pic>
      </p:grpSp>
      <p:sp>
        <p:nvSpPr>
          <p:cNvPr id="25" name="TextBox 24">
            <a:extLst>
              <a:ext uri="{FF2B5EF4-FFF2-40B4-BE49-F238E27FC236}">
                <a16:creationId xmlns:a16="http://schemas.microsoft.com/office/drawing/2014/main" id="{C9C32224-9F15-4EDF-8516-6D79A8891312}"/>
              </a:ext>
            </a:extLst>
          </p:cNvPr>
          <p:cNvSpPr txBox="1"/>
          <p:nvPr/>
        </p:nvSpPr>
        <p:spPr>
          <a:xfrm>
            <a:off x="297432" y="1744274"/>
            <a:ext cx="4981425" cy="4873578"/>
          </a:xfrm>
          <a:prstGeom prst="rect">
            <a:avLst/>
          </a:prstGeom>
          <a:noFill/>
        </p:spPr>
        <p:txBody>
          <a:bodyPr wrap="square" rtlCol="0">
            <a:spAutoFit/>
          </a:bodyPr>
          <a:lstStyle/>
          <a:p>
            <a:pPr defTabSz="609539">
              <a:defRPr/>
            </a:pPr>
            <a:r>
              <a:rPr lang="en-US" sz="1867" b="1" dirty="0">
                <a:solidFill>
                  <a:srgbClr val="244C5A"/>
                </a:solidFill>
                <a:latin typeface="Calibri" panose="020F0502020204030204" pitchFamily="34" charset="0"/>
                <a:cs typeface="Times New Roman" panose="02020603050405020304" pitchFamily="18" charset="0"/>
              </a:rPr>
              <a:t>Exclusive Member Portal</a:t>
            </a:r>
          </a:p>
          <a:p>
            <a:pPr marL="228594" defTabSz="609539">
              <a:defRPr/>
            </a:pPr>
            <a:r>
              <a:rPr lang="en-US" dirty="0">
                <a:solidFill>
                  <a:srgbClr val="244C59"/>
                </a:solidFill>
              </a:rPr>
              <a:t>Enhancements to the SilverSneakers.com portal deliver fresh, relevant content to enhance overall health and wellbeing</a:t>
            </a:r>
          </a:p>
          <a:p>
            <a:pPr marL="228594" defTabSz="609539">
              <a:defRPr/>
            </a:pPr>
            <a:endParaRPr lang="en-US" sz="667" b="1" dirty="0">
              <a:solidFill>
                <a:srgbClr val="244C5A"/>
              </a:solidFill>
              <a:latin typeface="Calibri" panose="020F0502020204030204" pitchFamily="34" charset="0"/>
              <a:cs typeface="Times New Roman" panose="02020603050405020304" pitchFamily="18" charset="0"/>
            </a:endParaRPr>
          </a:p>
          <a:p>
            <a:pPr defTabSz="609539">
              <a:defRPr/>
            </a:pPr>
            <a:r>
              <a:rPr lang="en-US" sz="1867" b="1" dirty="0">
                <a:solidFill>
                  <a:srgbClr val="244C5A"/>
                </a:solidFill>
                <a:latin typeface="Calibri" panose="020F0502020204030204" pitchFamily="34" charset="0"/>
                <a:cs typeface="Times New Roman" panose="02020603050405020304" pitchFamily="18" charset="0"/>
              </a:rPr>
              <a:t>SilverSneakers On-Demand™</a:t>
            </a:r>
          </a:p>
          <a:p>
            <a:pPr marL="227013" defTabSz="609539">
              <a:defRPr/>
            </a:pPr>
            <a:r>
              <a:rPr lang="en-US" dirty="0">
                <a:solidFill>
                  <a:srgbClr val="244C59"/>
                </a:solidFill>
              </a:rPr>
              <a:t>Follow-along videos and programs with various formats to support cardiovascular strength, endurance, flexibility and mental health </a:t>
            </a:r>
          </a:p>
          <a:p>
            <a:pPr marL="228594" defTabSz="609539">
              <a:defRPr/>
            </a:pPr>
            <a:endParaRPr lang="en-US" sz="667" kern="0" dirty="0">
              <a:solidFill>
                <a:srgbClr val="244C59"/>
              </a:solidFill>
            </a:endParaRPr>
          </a:p>
          <a:p>
            <a:pPr defTabSz="609539">
              <a:defRPr/>
            </a:pPr>
            <a:r>
              <a:rPr lang="en-US" sz="1867" b="1" dirty="0">
                <a:solidFill>
                  <a:srgbClr val="244C5A"/>
                </a:solidFill>
                <a:latin typeface="Calibri" panose="020F0502020204030204" pitchFamily="34" charset="0"/>
                <a:cs typeface="Times New Roman" panose="02020603050405020304" pitchFamily="18" charset="0"/>
              </a:rPr>
              <a:t>Live Interactive Classes</a:t>
            </a:r>
            <a:endParaRPr lang="en-US" sz="3200" b="1" kern="0" dirty="0">
              <a:solidFill>
                <a:srgbClr val="264B59"/>
              </a:solidFill>
              <a:cs typeface="Times New Roman" panose="02020603050405020304" pitchFamily="18" charset="0"/>
            </a:endParaRPr>
          </a:p>
          <a:p>
            <a:pPr marL="228594" defTabSz="609539">
              <a:defRPr/>
            </a:pPr>
            <a:r>
              <a:rPr lang="en-US" dirty="0">
                <a:solidFill>
                  <a:srgbClr val="244C59"/>
                </a:solidFill>
              </a:rPr>
              <a:t>SilverSneakers LIVE™ classes and workshops are offered daily, and are focused on exercise and overall wellbeing </a:t>
            </a:r>
          </a:p>
          <a:p>
            <a:pPr marL="228594" defTabSz="609539">
              <a:defRPr/>
            </a:pPr>
            <a:endParaRPr lang="en-US" sz="667" b="1" dirty="0">
              <a:solidFill>
                <a:srgbClr val="244C5A"/>
              </a:solidFill>
              <a:latin typeface="Calibri" panose="020F0502020204030204" pitchFamily="34" charset="0"/>
              <a:cs typeface="Times New Roman" panose="02020603050405020304" pitchFamily="18" charset="0"/>
            </a:endParaRPr>
          </a:p>
          <a:p>
            <a:pPr defTabSz="609539">
              <a:defRPr/>
            </a:pPr>
            <a:r>
              <a:rPr lang="en-US" sz="1867" b="1" dirty="0">
                <a:solidFill>
                  <a:srgbClr val="244C5A"/>
                </a:solidFill>
                <a:latin typeface="Calibri" panose="020F0502020204030204" pitchFamily="34" charset="0"/>
                <a:cs typeface="Times New Roman" panose="02020603050405020304" pitchFamily="18" charset="0"/>
              </a:rPr>
              <a:t>SilverSneakers GO™</a:t>
            </a:r>
          </a:p>
          <a:p>
            <a:pPr marL="228594" defTabSz="609539">
              <a:defRPr/>
            </a:pPr>
            <a:r>
              <a:rPr lang="en-US" dirty="0">
                <a:solidFill>
                  <a:srgbClr val="244C5A"/>
                </a:solidFill>
                <a:latin typeface="Calibri" panose="020F0502020204030204" pitchFamily="34" charset="0"/>
                <a:cs typeface="Times New Roman" panose="02020603050405020304" pitchFamily="18" charset="0"/>
              </a:rPr>
              <a:t>This mobile app is the SilverSneakers on the go companion, providing exercise guidance that can be adjusted based on ability</a:t>
            </a:r>
          </a:p>
        </p:txBody>
      </p:sp>
      <p:sp>
        <p:nvSpPr>
          <p:cNvPr id="26" name="Rectangle 25">
            <a:extLst>
              <a:ext uri="{FF2B5EF4-FFF2-40B4-BE49-F238E27FC236}">
                <a16:creationId xmlns:a16="http://schemas.microsoft.com/office/drawing/2014/main" id="{6626B849-515E-43A2-B23D-A57C1723DD2C}"/>
              </a:ext>
            </a:extLst>
          </p:cNvPr>
          <p:cNvSpPr/>
          <p:nvPr/>
        </p:nvSpPr>
        <p:spPr>
          <a:xfrm>
            <a:off x="365669" y="1574060"/>
            <a:ext cx="1106424" cy="54864"/>
          </a:xfrm>
          <a:prstGeom prst="rect">
            <a:avLst/>
          </a:prstGeom>
          <a:solidFill>
            <a:srgbClr val="7DDCD3"/>
          </a:solidFill>
          <a:ln w="12700" cap="flat" cmpd="sng" algn="ctr">
            <a:noFill/>
            <a:prstDash val="solid"/>
            <a:miter lim="800000"/>
          </a:ln>
          <a:effectLst/>
        </p:spPr>
        <p:txBody>
          <a:bodyPr rtlCol="0" anchor="ctr"/>
          <a:lstStyle/>
          <a:p>
            <a:pPr algn="ctr" defTabSz="609539">
              <a:defRPr/>
            </a:pPr>
            <a:endParaRPr lang="en-US" sz="2400" kern="0">
              <a:solidFill>
                <a:srgbClr val="FFFFFF"/>
              </a:solidFill>
              <a:latin typeface="Calibri" panose="020F0502020204030204"/>
            </a:endParaRPr>
          </a:p>
        </p:txBody>
      </p:sp>
      <p:grpSp>
        <p:nvGrpSpPr>
          <p:cNvPr id="5" name="Group 4"/>
          <p:cNvGrpSpPr/>
          <p:nvPr/>
        </p:nvGrpSpPr>
        <p:grpSpPr>
          <a:xfrm>
            <a:off x="6284385" y="3898011"/>
            <a:ext cx="3185764" cy="2403536"/>
            <a:chOff x="3244539" y="3142217"/>
            <a:chExt cx="2606843" cy="1861159"/>
          </a:xfrm>
        </p:grpSpPr>
        <p:grpSp>
          <p:nvGrpSpPr>
            <p:cNvPr id="41" name="Group 40"/>
            <p:cNvGrpSpPr/>
            <p:nvPr/>
          </p:nvGrpSpPr>
          <p:grpSpPr>
            <a:xfrm>
              <a:off x="3244539" y="3142217"/>
              <a:ext cx="2606843" cy="1861159"/>
              <a:chOff x="3437088" y="4418925"/>
              <a:chExt cx="3177105" cy="2268298"/>
            </a:xfrm>
          </p:grpSpPr>
          <p:grpSp>
            <p:nvGrpSpPr>
              <p:cNvPr id="42" name="Group 41"/>
              <p:cNvGrpSpPr/>
              <p:nvPr/>
            </p:nvGrpSpPr>
            <p:grpSpPr>
              <a:xfrm>
                <a:off x="3437088" y="4418925"/>
                <a:ext cx="3177105" cy="2268298"/>
                <a:chOff x="3021299" y="3361077"/>
                <a:chExt cx="1962682" cy="1401259"/>
              </a:xfrm>
            </p:grpSpPr>
            <p:pic>
              <p:nvPicPr>
                <p:cNvPr id="44" name="Picture 43"/>
                <p:cNvPicPr>
                  <a:picLocks noChangeAspect="1"/>
                </p:cNvPicPr>
                <p:nvPr/>
              </p:nvPicPr>
              <p:blipFill rotWithShape="1">
                <a:blip r:embed="rId11">
                  <a:extLst>
                    <a:ext uri="{28A0092B-C50C-407E-A947-70E740481C1C}">
                      <a14:useLocalDpi xmlns:a14="http://schemas.microsoft.com/office/drawing/2010/main" val="0"/>
                    </a:ext>
                  </a:extLst>
                </a:blip>
                <a:srcRect b="8592"/>
                <a:stretch/>
              </p:blipFill>
              <p:spPr>
                <a:xfrm>
                  <a:off x="3021299" y="3361077"/>
                  <a:ext cx="1962682" cy="1401259"/>
                </a:xfrm>
                <a:prstGeom prst="rect">
                  <a:avLst/>
                </a:prstGeom>
              </p:spPr>
            </p:pic>
            <p:pic>
              <p:nvPicPr>
                <p:cNvPr id="45" name="Picture 44"/>
                <p:cNvPicPr>
                  <a:picLocks noChangeAspect="1"/>
                </p:cNvPicPr>
                <p:nvPr/>
              </p:nvPicPr>
              <p:blipFill rotWithShape="1">
                <a:blip r:embed="rId12">
                  <a:extLst>
                    <a:ext uri="{28A0092B-C50C-407E-A947-70E740481C1C}">
                      <a14:useLocalDpi xmlns:a14="http://schemas.microsoft.com/office/drawing/2010/main" val="0"/>
                    </a:ext>
                  </a:extLst>
                </a:blip>
                <a:srcRect t="1" b="68943"/>
                <a:stretch/>
              </p:blipFill>
              <p:spPr>
                <a:xfrm>
                  <a:off x="3162624" y="3489512"/>
                  <a:ext cx="1715331" cy="1078442"/>
                </a:xfrm>
                <a:prstGeom prst="rect">
                  <a:avLst/>
                </a:prstGeom>
              </p:spPr>
            </p:pic>
          </p:grpSp>
          <p:pic>
            <p:nvPicPr>
              <p:cNvPr id="43" name="Picture 42">
                <a:extLst>
                  <a:ext uri="{FF2B5EF4-FFF2-40B4-BE49-F238E27FC236}">
                    <a16:creationId xmlns:a16="http://schemas.microsoft.com/office/drawing/2014/main" id="{172A1AB1-8118-451B-9321-3353B8A72CC2}"/>
                  </a:ext>
                </a:extLst>
              </p:cNvPr>
              <p:cNvPicPr>
                <a:picLocks noChangeAspect="1"/>
              </p:cNvPicPr>
              <p:nvPr/>
            </p:nvPicPr>
            <p:blipFill rotWithShape="1">
              <a:blip r:embed="rId13"/>
              <a:srcRect l="-15639" t="-21" r="-13684" b="41371"/>
              <a:stretch/>
            </p:blipFill>
            <p:spPr>
              <a:xfrm>
                <a:off x="3659947" y="4627503"/>
                <a:ext cx="2784168" cy="1744628"/>
              </a:xfrm>
              <a:prstGeom prst="rect">
                <a:avLst/>
              </a:prstGeom>
              <a:solidFill>
                <a:schemeClr val="bg1"/>
              </a:solidFill>
            </p:spPr>
          </p:pic>
        </p:grpSp>
        <p:pic>
          <p:nvPicPr>
            <p:cNvPr id="31" name="Picture 30">
              <a:extLst>
                <a:ext uri="{FF2B5EF4-FFF2-40B4-BE49-F238E27FC236}">
                  <a16:creationId xmlns:a16="http://schemas.microsoft.com/office/drawing/2014/main" id="{DBBFEE6E-EF7E-489A-BDC4-F39640B5B744}"/>
                </a:ext>
              </a:extLst>
            </p:cNvPr>
            <p:cNvPicPr>
              <a:picLocks/>
            </p:cNvPicPr>
            <p:nvPr/>
          </p:nvPicPr>
          <p:blipFill rotWithShape="1">
            <a:blip r:embed="rId14" cstate="print">
              <a:extLst>
                <a:ext uri="{28A0092B-C50C-407E-A947-70E740481C1C}">
                  <a14:useLocalDpi xmlns:a14="http://schemas.microsoft.com/office/drawing/2010/main"/>
                </a:ext>
              </a:extLst>
            </a:blip>
            <a:srcRect b="17973"/>
            <a:stretch/>
          </p:blipFill>
          <p:spPr>
            <a:xfrm>
              <a:off x="3372347" y="3263538"/>
              <a:ext cx="2351228" cy="1502008"/>
            </a:xfrm>
            <a:prstGeom prst="rect">
              <a:avLst/>
            </a:prstGeom>
            <a:ln>
              <a:noFill/>
            </a:ln>
            <a:effectLst/>
          </p:spPr>
        </p:pic>
      </p:grpSp>
      <p:sp>
        <p:nvSpPr>
          <p:cNvPr id="27" name="Title 2">
            <a:extLst>
              <a:ext uri="{FF2B5EF4-FFF2-40B4-BE49-F238E27FC236}">
                <a16:creationId xmlns:a16="http://schemas.microsoft.com/office/drawing/2014/main" id="{21FA0117-BDC8-408B-9815-64A0C57D67CF}"/>
              </a:ext>
            </a:extLst>
          </p:cNvPr>
          <p:cNvSpPr>
            <a:spLocks noGrp="1"/>
          </p:cNvSpPr>
          <p:nvPr>
            <p:ph type="title"/>
          </p:nvPr>
        </p:nvSpPr>
        <p:spPr>
          <a:xfrm>
            <a:off x="0" y="240148"/>
            <a:ext cx="12192000" cy="581040"/>
          </a:xfrm>
        </p:spPr>
        <p:txBody>
          <a:bodyPr/>
          <a:lstStyle/>
          <a:p>
            <a:r>
              <a:rPr lang="en-US" dirty="0">
                <a:latin typeface="Arial Narrow" panose="020B0606020202030204" pitchFamily="34" charset="0"/>
              </a:rPr>
              <a:t>SilverSneakers</a:t>
            </a:r>
            <a:r>
              <a:rPr lang="en-US" sz="5867" dirty="0">
                <a:latin typeface="Arial Narrow" panose="020B0606020202030204" pitchFamily="34" charset="0"/>
              </a:rPr>
              <a:t> Digital Features</a:t>
            </a:r>
          </a:p>
        </p:txBody>
      </p:sp>
      <p:sp>
        <p:nvSpPr>
          <p:cNvPr id="4" name="Rectangle 3">
            <a:extLst>
              <a:ext uri="{FF2B5EF4-FFF2-40B4-BE49-F238E27FC236}">
                <a16:creationId xmlns:a16="http://schemas.microsoft.com/office/drawing/2014/main" id="{61A1E834-1E72-4E43-ABDF-BEA5995AED85}"/>
              </a:ext>
            </a:extLst>
          </p:cNvPr>
          <p:cNvSpPr/>
          <p:nvPr/>
        </p:nvSpPr>
        <p:spPr>
          <a:xfrm>
            <a:off x="6480163" y="4101564"/>
            <a:ext cx="2817888" cy="1055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 Word, website&#10;&#10;Description automatically generated">
            <a:extLst>
              <a:ext uri="{FF2B5EF4-FFF2-40B4-BE49-F238E27FC236}">
                <a16:creationId xmlns:a16="http://schemas.microsoft.com/office/drawing/2014/main" id="{FD2E0B61-4046-43AA-B07E-F3FE058BF6AC}"/>
              </a:ext>
            </a:extLst>
          </p:cNvPr>
          <p:cNvPicPr>
            <a:picLocks noChangeAspect="1"/>
          </p:cNvPicPr>
          <p:nvPr/>
        </p:nvPicPr>
        <p:blipFill>
          <a:blip r:embed="rId15"/>
          <a:stretch>
            <a:fillRect/>
          </a:stretch>
        </p:blipFill>
        <p:spPr>
          <a:xfrm>
            <a:off x="6647737" y="4118312"/>
            <a:ext cx="2444775" cy="1156179"/>
          </a:xfrm>
          <a:prstGeom prst="rect">
            <a:avLst/>
          </a:prstGeom>
        </p:spPr>
      </p:pic>
      <p:sp>
        <p:nvSpPr>
          <p:cNvPr id="8" name="Rectangle 7">
            <a:extLst>
              <a:ext uri="{FF2B5EF4-FFF2-40B4-BE49-F238E27FC236}">
                <a16:creationId xmlns:a16="http://schemas.microsoft.com/office/drawing/2014/main" id="{EB4765E8-EE68-4CE5-A992-D657CB040ED2}"/>
              </a:ext>
            </a:extLst>
          </p:cNvPr>
          <p:cNvSpPr/>
          <p:nvPr/>
        </p:nvSpPr>
        <p:spPr>
          <a:xfrm>
            <a:off x="6367439" y="3028921"/>
            <a:ext cx="526311" cy="119866"/>
          </a:xfrm>
          <a:prstGeom prst="rect">
            <a:avLst/>
          </a:prstGeom>
          <a:solidFill>
            <a:srgbClr val="DA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81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CAC6CC3-41AC-4298-ADA1-BE16CD51CE28}"/>
              </a:ext>
            </a:extLst>
          </p:cNvPr>
          <p:cNvPicPr>
            <a:picLocks noChangeAspect="1"/>
          </p:cNvPicPr>
          <p:nvPr/>
        </p:nvPicPr>
        <p:blipFill rotWithShape="1">
          <a:blip r:embed="rId3"/>
          <a:srcRect l="2224" t="1446" r="2142" b="35098"/>
          <a:stretch/>
        </p:blipFill>
        <p:spPr>
          <a:xfrm>
            <a:off x="8647044" y="1636745"/>
            <a:ext cx="1928191" cy="164493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2241951-6B87-4E44-A7C4-72BA31841AC6}"/>
              </a:ext>
            </a:extLst>
          </p:cNvPr>
          <p:cNvPicPr>
            <a:picLocks noChangeAspect="1"/>
          </p:cNvPicPr>
          <p:nvPr/>
        </p:nvPicPr>
        <p:blipFill>
          <a:blip r:embed="rId4"/>
          <a:stretch>
            <a:fillRect/>
          </a:stretch>
        </p:blipFill>
        <p:spPr>
          <a:xfrm>
            <a:off x="9611273" y="3015108"/>
            <a:ext cx="2103990" cy="1595241"/>
          </a:xfrm>
          <a:prstGeom prst="rect">
            <a:avLst/>
          </a:prstGeom>
          <a:effectLst>
            <a:outerShdw blurRad="50800" dist="38100" dir="2700000" algn="tl" rotWithShape="0">
              <a:prstClr val="black">
                <a:alpha val="40000"/>
              </a:prstClr>
            </a:outerShdw>
          </a:effectLst>
        </p:spPr>
      </p:pic>
      <p:sp>
        <p:nvSpPr>
          <p:cNvPr id="13" name="Content Placeholder 1">
            <a:extLst>
              <a:ext uri="{FF2B5EF4-FFF2-40B4-BE49-F238E27FC236}">
                <a16:creationId xmlns:a16="http://schemas.microsoft.com/office/drawing/2014/main" id="{706C9167-554B-4E78-9A34-B0FD1545FF1B}"/>
              </a:ext>
            </a:extLst>
          </p:cNvPr>
          <p:cNvSpPr txBox="1">
            <a:spLocks/>
          </p:cNvSpPr>
          <p:nvPr/>
        </p:nvSpPr>
        <p:spPr>
          <a:xfrm>
            <a:off x="485294" y="1942259"/>
            <a:ext cx="8073717" cy="4508026"/>
          </a:xfrm>
          <a:prstGeom prst="rect">
            <a:avLst/>
          </a:prstGeom>
        </p:spPr>
        <p:txBody>
          <a:bodyPr/>
          <a:lstStyle>
            <a:lvl1pPr marL="0" indent="0" algn="l" defTabSz="1219139" rtl="0" eaLnBrk="1" latinLnBrk="0" hangingPunct="1">
              <a:lnSpc>
                <a:spcPct val="90000"/>
              </a:lnSpc>
              <a:spcBef>
                <a:spcPts val="1333"/>
              </a:spcBef>
              <a:buFont typeface="Arial" panose="020B0604020202020204" pitchFamily="34" charset="0"/>
              <a:buNone/>
              <a:defRPr sz="3200" kern="1200" baseline="0">
                <a:solidFill>
                  <a:schemeClr val="bg2"/>
                </a:solidFill>
                <a:latin typeface="Calibri" charset="0"/>
                <a:ea typeface="Calibri" charset="0"/>
                <a:cs typeface="Calibri" charset="0"/>
              </a:defRPr>
            </a:lvl1pPr>
            <a:lvl2pPr marL="914354" indent="-304784" algn="l" defTabSz="1219139" rtl="0" eaLnBrk="1" latinLnBrk="0" hangingPunct="1">
              <a:lnSpc>
                <a:spcPct val="90000"/>
              </a:lnSpc>
              <a:spcBef>
                <a:spcPts val="667"/>
              </a:spcBef>
              <a:buFont typeface="Arial" panose="020B0604020202020204" pitchFamily="34" charset="0"/>
              <a:buChar char="•"/>
              <a:defRPr sz="2933" kern="1200" baseline="0">
                <a:solidFill>
                  <a:schemeClr val="bg2"/>
                </a:solidFill>
                <a:latin typeface="Calibri" charset="0"/>
                <a:ea typeface="Calibri" charset="0"/>
                <a:cs typeface="Calibri" charset="0"/>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baseline="0">
                <a:solidFill>
                  <a:schemeClr val="bg2"/>
                </a:solidFill>
                <a:latin typeface="Calibri" charset="0"/>
                <a:ea typeface="Calibri" charset="0"/>
                <a:cs typeface="Calibri" charset="0"/>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227013" marR="0" lvl="0" indent="-227013" algn="l" defTabSz="1219139"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44C59"/>
                </a:solidFill>
                <a:effectLst/>
                <a:uLnTx/>
                <a:uFillTx/>
                <a:latin typeface="Calibri" charset="0"/>
                <a:cs typeface="Calibri" charset="0"/>
              </a:rPr>
              <a:t>Brain Health: </a:t>
            </a:r>
            <a:r>
              <a:rPr kumimoji="0" lang="en-US" sz="1800" b="0" i="0" u="none" strike="noStrike" kern="1200" cap="none" spc="0" normalizeH="0" baseline="0" noProof="0" dirty="0">
                <a:ln>
                  <a:noFill/>
                </a:ln>
                <a:solidFill>
                  <a:srgbClr val="244C59"/>
                </a:solidFill>
                <a:effectLst/>
                <a:uLnTx/>
                <a:uFillTx/>
                <a:latin typeface="Calibri" charset="0"/>
                <a:cs typeface="Calibri" charset="0"/>
              </a:rPr>
              <a:t>Education, movement and practical tips designed to help preserve and enhance memory and brain health.</a:t>
            </a:r>
          </a:p>
          <a:p>
            <a:pPr marL="227013" indent="-227013">
              <a:buFont typeface="Arial" panose="020B0604020202020204" pitchFamily="34" charset="0"/>
              <a:buChar char="•"/>
            </a:pPr>
            <a:r>
              <a:rPr lang="en-US" sz="1800" b="1" kern="0" dirty="0">
                <a:solidFill>
                  <a:srgbClr val="244C59"/>
                </a:solidFill>
                <a:latin typeface="Calibri" panose="020F0502020204030204"/>
              </a:rPr>
              <a:t>Fall Prevention</a:t>
            </a:r>
            <a:r>
              <a:rPr lang="en-US" sz="1800" kern="0" dirty="0">
                <a:solidFill>
                  <a:srgbClr val="244C59"/>
                </a:solidFill>
                <a:latin typeface="Calibri" panose="020F0502020204030204"/>
              </a:rPr>
              <a:t>: Programs supporting balance and stability to help prevent falls. </a:t>
            </a:r>
            <a:endParaRPr kumimoji="0" lang="en-US" sz="1800" b="0" i="0" u="none" strike="noStrike" kern="1200" cap="none" spc="0" normalizeH="0" baseline="0" noProof="0" dirty="0">
              <a:ln>
                <a:noFill/>
              </a:ln>
              <a:solidFill>
                <a:srgbClr val="244C59"/>
              </a:solidFill>
              <a:effectLst/>
              <a:uLnTx/>
              <a:uFillTx/>
              <a:latin typeface="Calibri" charset="0"/>
              <a:cs typeface="Calibri" charset="0"/>
            </a:endParaRPr>
          </a:p>
          <a:p>
            <a:pPr marL="227013" marR="0" lvl="0" indent="-227013" algn="l" defTabSz="1219139"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44C59"/>
                </a:solidFill>
                <a:effectLst/>
                <a:uLnTx/>
                <a:uFillTx/>
                <a:latin typeface="Calibri" charset="0"/>
                <a:cs typeface="Calibri" charset="0"/>
              </a:rPr>
              <a:t>Stress Management Strategies</a:t>
            </a:r>
            <a:r>
              <a:rPr kumimoji="0" lang="en-US" sz="1800" b="0" i="0" u="none" strike="noStrike" kern="1200" cap="none" spc="0" normalizeH="0" baseline="0" noProof="0" dirty="0">
                <a:ln>
                  <a:noFill/>
                </a:ln>
                <a:solidFill>
                  <a:srgbClr val="244C59"/>
                </a:solidFill>
                <a:effectLst/>
                <a:uLnTx/>
                <a:uFillTx/>
                <a:latin typeface="Calibri" charset="0"/>
                <a:cs typeface="Calibri" charset="0"/>
              </a:rPr>
              <a:t>: Mindfulness practices and educations tips designed to help you build resiliency and manage stress more effectively. </a:t>
            </a:r>
          </a:p>
          <a:p>
            <a:pPr marL="227013" marR="0" lvl="0" indent="-227013" algn="l" defTabSz="1219139"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44C59"/>
                </a:solidFill>
                <a:effectLst/>
                <a:uLnTx/>
                <a:uFillTx/>
                <a:latin typeface="Calibri" charset="0"/>
                <a:cs typeface="Calibri" charset="0"/>
              </a:rPr>
              <a:t>SilverSneakers BOOM MIND</a:t>
            </a:r>
            <a:r>
              <a:rPr kumimoji="0" lang="en-US" sz="1800" b="0" i="0" u="none" strike="noStrike" kern="1200" cap="none" spc="0" normalizeH="0" baseline="0" noProof="0" dirty="0">
                <a:ln>
                  <a:noFill/>
                </a:ln>
                <a:solidFill>
                  <a:srgbClr val="244C59"/>
                </a:solidFill>
                <a:effectLst/>
                <a:uLnTx/>
                <a:uFillTx/>
                <a:latin typeface="Calibri" charset="0"/>
                <a:cs typeface="Calibri" charset="0"/>
              </a:rPr>
              <a:t>: The best of yoga, Pilates, and barre combined in a mind-body mat workout. Build endurance while increasing flexibility. </a:t>
            </a:r>
          </a:p>
          <a:p>
            <a:pPr marL="227013" marR="0" lvl="0" indent="-227013" algn="l" defTabSz="1219139" rtl="0" eaLnBrk="1" fontAlgn="auto" latinLnBrk="0" hangingPunct="1">
              <a:lnSpc>
                <a:spcPct val="90000"/>
              </a:lnSpc>
              <a:spcBef>
                <a:spcPts val="1333"/>
              </a:spcBef>
              <a:spcAft>
                <a:spcPts val="0"/>
              </a:spcAft>
              <a:buClrTx/>
              <a:buSzTx/>
              <a:buFont typeface="Arial" panose="020B0604020202020204" pitchFamily="34" charset="0"/>
              <a:buChar char="•"/>
              <a:tabLst/>
              <a:defRPr/>
            </a:pPr>
            <a:r>
              <a:rPr lang="en-US" sz="1800" b="1" dirty="0">
                <a:solidFill>
                  <a:srgbClr val="244C59"/>
                </a:solidFill>
              </a:rPr>
              <a:t>31-Day Fit for Life Challenge</a:t>
            </a:r>
            <a:r>
              <a:rPr lang="en-US" sz="1800" dirty="0">
                <a:solidFill>
                  <a:srgbClr val="244C59"/>
                </a:solidFill>
              </a:rPr>
              <a:t>: SilverSneakers Fit for Life Challenge can help you get moving in the right direction with fun videos and great tips.</a:t>
            </a:r>
          </a:p>
          <a:p>
            <a:pPr marL="227013" lvl="0" indent="-227013">
              <a:buFont typeface="Arial" panose="020B0604020202020204" pitchFamily="34" charset="0"/>
              <a:buChar char="•"/>
            </a:pPr>
            <a:r>
              <a:rPr lang="en-US" sz="1800" b="1" dirty="0">
                <a:solidFill>
                  <a:srgbClr val="244C59"/>
                </a:solidFill>
              </a:rPr>
              <a:t>Nutrition</a:t>
            </a:r>
            <a:r>
              <a:rPr lang="en-US" sz="1800" dirty="0">
                <a:solidFill>
                  <a:srgbClr val="244C59"/>
                </a:solidFill>
              </a:rPr>
              <a:t>: This series of videos will teach you the basics and provide you with tips on shopping, reading labels, deciding what to cook and more.</a:t>
            </a:r>
          </a:p>
          <a:p>
            <a:pPr marL="227013" indent="-227013">
              <a:buFont typeface="Arial" panose="020B0604020202020204" pitchFamily="34" charset="0"/>
              <a:buChar char="•"/>
            </a:pPr>
            <a:r>
              <a:rPr lang="en-US" sz="1800" b="1" dirty="0">
                <a:solidFill>
                  <a:srgbClr val="244C59"/>
                </a:solidFill>
              </a:rPr>
              <a:t>Emotional Wellbeing: </a:t>
            </a:r>
            <a:r>
              <a:rPr lang="en-US" sz="1800" dirty="0">
                <a:solidFill>
                  <a:srgbClr val="244C59"/>
                </a:solidFill>
              </a:rPr>
              <a:t>Videos and articles providing tips and tools to manage stress, improve clarity and reduce anxiety. </a:t>
            </a:r>
          </a:p>
        </p:txBody>
      </p:sp>
      <p:sp>
        <p:nvSpPr>
          <p:cNvPr id="3" name="Title 2">
            <a:extLst>
              <a:ext uri="{FF2B5EF4-FFF2-40B4-BE49-F238E27FC236}">
                <a16:creationId xmlns:a16="http://schemas.microsoft.com/office/drawing/2014/main" id="{19B46A92-130E-4584-9797-8C065A13A009}"/>
              </a:ext>
            </a:extLst>
          </p:cNvPr>
          <p:cNvSpPr>
            <a:spLocks noGrp="1"/>
          </p:cNvSpPr>
          <p:nvPr>
            <p:ph type="title"/>
          </p:nvPr>
        </p:nvSpPr>
        <p:spPr>
          <a:xfrm>
            <a:off x="0" y="199204"/>
            <a:ext cx="12192000" cy="581040"/>
          </a:xfrm>
        </p:spPr>
        <p:txBody>
          <a:bodyPr/>
          <a:lstStyle/>
          <a:p>
            <a:r>
              <a:rPr lang="en-US" dirty="0">
                <a:latin typeface="Arial Narrow" panose="020B0606020202030204" pitchFamily="34" charset="0"/>
              </a:rPr>
              <a:t>Beyond Fitness with SilverSneakers</a:t>
            </a:r>
            <a:endParaRPr lang="en-US" sz="5867" dirty="0">
              <a:latin typeface="Arial Narrow" panose="020B0606020202030204" pitchFamily="34" charset="0"/>
            </a:endParaRPr>
          </a:p>
        </p:txBody>
      </p:sp>
      <p:sp>
        <p:nvSpPr>
          <p:cNvPr id="28" name="Rectangle 27">
            <a:extLst>
              <a:ext uri="{FF2B5EF4-FFF2-40B4-BE49-F238E27FC236}">
                <a16:creationId xmlns:a16="http://schemas.microsoft.com/office/drawing/2014/main" id="{4BDD731B-40F0-4A12-AF04-1CCBBE8E2CEF}"/>
              </a:ext>
            </a:extLst>
          </p:cNvPr>
          <p:cNvSpPr/>
          <p:nvPr/>
        </p:nvSpPr>
        <p:spPr>
          <a:xfrm>
            <a:off x="553241" y="1722453"/>
            <a:ext cx="1106424" cy="54864"/>
          </a:xfrm>
          <a:prstGeom prst="rect">
            <a:avLst/>
          </a:prstGeom>
          <a:solidFill>
            <a:srgbClr val="7DDCD3"/>
          </a:solidFill>
          <a:ln w="12700" cap="flat" cmpd="sng" algn="ctr">
            <a:noFill/>
            <a:prstDash val="solid"/>
            <a:miter lim="800000"/>
          </a:ln>
          <a:effectLst/>
        </p:spPr>
        <p:txBody>
          <a:bodyPr rtlCol="0" anchor="ctr"/>
          <a:lstStyle/>
          <a:p>
            <a:pPr algn="r" defTabSz="609555">
              <a:defRPr/>
            </a:pPr>
            <a:endParaRPr lang="en-US" sz="2400" kern="0">
              <a:solidFill>
                <a:srgbClr val="FFFFFF"/>
              </a:solidFill>
              <a:latin typeface="Calibri" panose="020F0502020204030204"/>
            </a:endParaRPr>
          </a:p>
        </p:txBody>
      </p:sp>
      <p:pic>
        <p:nvPicPr>
          <p:cNvPr id="12" name="Picture 11">
            <a:extLst>
              <a:ext uri="{FF2B5EF4-FFF2-40B4-BE49-F238E27FC236}">
                <a16:creationId xmlns:a16="http://schemas.microsoft.com/office/drawing/2014/main" id="{5681C101-9494-4A1A-8F17-7396A9C7C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8969" y="6006600"/>
            <a:ext cx="1682152" cy="696410"/>
          </a:xfrm>
          <a:prstGeom prst="rect">
            <a:avLst/>
          </a:prstGeom>
        </p:spPr>
      </p:pic>
      <p:pic>
        <p:nvPicPr>
          <p:cNvPr id="5" name="Picture 4">
            <a:extLst>
              <a:ext uri="{FF2B5EF4-FFF2-40B4-BE49-F238E27FC236}">
                <a16:creationId xmlns:a16="http://schemas.microsoft.com/office/drawing/2014/main" id="{A1CDE90B-04D0-41F1-9CD1-45B6A0B14D3C}"/>
              </a:ext>
            </a:extLst>
          </p:cNvPr>
          <p:cNvPicPr>
            <a:picLocks noChangeAspect="1"/>
          </p:cNvPicPr>
          <p:nvPr/>
        </p:nvPicPr>
        <p:blipFill>
          <a:blip r:embed="rId6"/>
          <a:stretch>
            <a:fillRect/>
          </a:stretch>
        </p:blipFill>
        <p:spPr>
          <a:xfrm>
            <a:off x="8870554" y="4306988"/>
            <a:ext cx="2103991" cy="15906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91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93AA33-7AA5-429C-8DD1-5A8950F55C2D}"/>
              </a:ext>
            </a:extLst>
          </p:cNvPr>
          <p:cNvSpPr>
            <a:spLocks noGrp="1"/>
          </p:cNvSpPr>
          <p:nvPr>
            <p:ph type="title"/>
          </p:nvPr>
        </p:nvSpPr>
        <p:spPr/>
        <p:txBody>
          <a:bodyPr vert="horz" lIns="0" tIns="0" rIns="0" bIns="0" rtlCol="0" anchor="t" anchorCtr="0">
            <a:noAutofit/>
          </a:bodyPr>
          <a:lstStyle/>
          <a:p>
            <a:r>
              <a:rPr lang="en-US" dirty="0">
                <a:latin typeface="Arial Narrow" panose="020B0606020202030204" pitchFamily="34" charset="0"/>
              </a:rPr>
              <a:t>Non-Member Offerings</a:t>
            </a:r>
          </a:p>
        </p:txBody>
      </p:sp>
      <p:sp>
        <p:nvSpPr>
          <p:cNvPr id="10" name="TextBox 9">
            <a:extLst>
              <a:ext uri="{FF2B5EF4-FFF2-40B4-BE49-F238E27FC236}">
                <a16:creationId xmlns:a16="http://schemas.microsoft.com/office/drawing/2014/main" id="{0AD95BA9-AB56-4E04-AAFC-B01E8124B824}"/>
              </a:ext>
            </a:extLst>
          </p:cNvPr>
          <p:cNvSpPr txBox="1"/>
          <p:nvPr/>
        </p:nvSpPr>
        <p:spPr>
          <a:xfrm>
            <a:off x="237562" y="1443321"/>
            <a:ext cx="7077638" cy="3355534"/>
          </a:xfrm>
          <a:prstGeom prst="rect">
            <a:avLst/>
          </a:prstGeom>
          <a:noFill/>
        </p:spPr>
        <p:txBody>
          <a:bodyPr wrap="square" rtlCol="0">
            <a:spAutoFit/>
          </a:bodyPr>
          <a:lstStyle/>
          <a:p>
            <a:pPr defTabSz="609539">
              <a:defRPr/>
            </a:pPr>
            <a:r>
              <a:rPr lang="en-US" sz="1867" b="1" dirty="0" err="1">
                <a:solidFill>
                  <a:srgbClr val="244C5A"/>
                </a:solidFill>
                <a:latin typeface="Calibri" panose="020F0502020204030204" pitchFamily="34" charset="0"/>
                <a:cs typeface="Times New Roman" panose="02020603050405020304" pitchFamily="18" charset="0"/>
              </a:rPr>
              <a:t>SilverSneakers</a:t>
            </a:r>
            <a:r>
              <a:rPr lang="en-US" sz="1867" b="1" dirty="0">
                <a:solidFill>
                  <a:srgbClr val="244C5A"/>
                </a:solidFill>
                <a:latin typeface="Calibri" panose="020F0502020204030204" pitchFamily="34" charset="0"/>
                <a:cs typeface="Times New Roman" panose="02020603050405020304" pitchFamily="18" charset="0"/>
              </a:rPr>
              <a:t> YouTube </a:t>
            </a:r>
          </a:p>
          <a:p>
            <a:pPr defTabSz="609539">
              <a:defRPr/>
            </a:pPr>
            <a:r>
              <a:rPr lang="en-US" sz="1867" dirty="0">
                <a:solidFill>
                  <a:srgbClr val="244C5A"/>
                </a:solidFill>
                <a:latin typeface="Calibri" panose="020F0502020204030204" pitchFamily="34" charset="0"/>
                <a:cs typeface="Times New Roman" panose="02020603050405020304" pitchFamily="18" charset="0"/>
              </a:rPr>
              <a:t>A variety of workouts, exercises and nutrition tips available to all </a:t>
            </a:r>
          </a:p>
          <a:p>
            <a:pPr marL="457200" lvl="1" indent="-182880" defTabSz="609539">
              <a:buFont typeface="Arial" panose="020B0604020202020204" pitchFamily="34" charset="0"/>
              <a:buChar char="•"/>
              <a:defRPr/>
            </a:pPr>
            <a:r>
              <a:rPr lang="en-US" sz="1867" dirty="0">
                <a:solidFill>
                  <a:srgbClr val="244C5A"/>
                </a:solidFill>
                <a:latin typeface="Calibri" panose="020F0502020204030204" pitchFamily="34" charset="0"/>
                <a:cs typeface="Times New Roman" panose="02020603050405020304" pitchFamily="18" charset="0"/>
              </a:rPr>
              <a:t>Hosted by several SilverSneakers instructors and partners</a:t>
            </a:r>
          </a:p>
          <a:p>
            <a:pPr marL="457200" lvl="1" indent="-182880" defTabSz="609539">
              <a:buFont typeface="Arial" panose="020B0604020202020204" pitchFamily="34" charset="0"/>
              <a:buChar char="•"/>
              <a:defRPr/>
            </a:pPr>
            <a:r>
              <a:rPr lang="en-US" sz="1867" dirty="0">
                <a:solidFill>
                  <a:srgbClr val="244C5A"/>
                </a:solidFill>
                <a:latin typeface="Calibri" panose="020F0502020204030204" pitchFamily="34" charset="0"/>
                <a:cs typeface="Times New Roman" panose="02020603050405020304" pitchFamily="18" charset="0"/>
              </a:rPr>
              <a:t>Senior-focused with varying levels of difficulty</a:t>
            </a:r>
          </a:p>
          <a:p>
            <a:pPr marL="457200" lvl="1" indent="-182880" defTabSz="609539">
              <a:buFont typeface="Arial" panose="020B0604020202020204" pitchFamily="34" charset="0"/>
              <a:buChar char="•"/>
              <a:defRPr/>
            </a:pPr>
            <a:r>
              <a:rPr lang="en-US" sz="1867" dirty="0">
                <a:solidFill>
                  <a:srgbClr val="244C5A"/>
                </a:solidFill>
                <a:latin typeface="Calibri" panose="020F0502020204030204" pitchFamily="34" charset="0"/>
                <a:cs typeface="Times New Roman" panose="02020603050405020304" pitchFamily="18" charset="0"/>
              </a:rPr>
              <a:t>www.youtube.com/user/TheSilverSneakers/</a:t>
            </a:r>
          </a:p>
          <a:p>
            <a:pPr defTabSz="609539">
              <a:defRPr/>
            </a:pPr>
            <a:br>
              <a:rPr lang="en-US" sz="1867" b="1" dirty="0">
                <a:solidFill>
                  <a:srgbClr val="244C5A"/>
                </a:solidFill>
                <a:latin typeface="Calibri" panose="020F0502020204030204" pitchFamily="34" charset="0"/>
                <a:cs typeface="Times New Roman" panose="02020603050405020304" pitchFamily="18" charset="0"/>
              </a:rPr>
            </a:br>
            <a:r>
              <a:rPr lang="en-US" sz="1867" b="1" dirty="0">
                <a:solidFill>
                  <a:srgbClr val="244C5A"/>
                </a:solidFill>
                <a:latin typeface="Calibri" panose="020F0502020204030204" pitchFamily="34" charset="0"/>
                <a:cs typeface="Times New Roman" panose="02020603050405020304" pitchFamily="18" charset="0"/>
              </a:rPr>
              <a:t>SilverSneakers Non-Member Accounts </a:t>
            </a:r>
          </a:p>
          <a:p>
            <a:pPr defTabSz="609539">
              <a:defRPr/>
            </a:pPr>
            <a:r>
              <a:rPr lang="en-US" sz="1867" dirty="0">
                <a:solidFill>
                  <a:srgbClr val="244C5A"/>
                </a:solidFill>
                <a:latin typeface="Calibri" panose="020F0502020204030204" pitchFamily="34" charset="0"/>
                <a:cs typeface="Times New Roman" panose="02020603050405020304" pitchFamily="18" charset="0"/>
              </a:rPr>
              <a:t>SilverSneakers “fan” accounts available to those who are not yet eligible for membership</a:t>
            </a:r>
          </a:p>
          <a:p>
            <a:pPr marL="457200" lvl="1" indent="-182880" defTabSz="609539">
              <a:buFont typeface="Arial" panose="020B0604020202020204" pitchFamily="34" charset="0"/>
              <a:buChar char="•"/>
              <a:defRPr/>
            </a:pPr>
            <a:r>
              <a:rPr lang="en-US" sz="1867" dirty="0">
                <a:solidFill>
                  <a:srgbClr val="244C5A"/>
                </a:solidFill>
                <a:latin typeface="Calibri" panose="020F0502020204030204" pitchFamily="34" charset="0"/>
                <a:cs typeface="Times New Roman" panose="02020603050405020304" pitchFamily="18" charset="0"/>
              </a:rPr>
              <a:t>On-Demand fitness videos available 24/7</a:t>
            </a:r>
          </a:p>
          <a:p>
            <a:pPr marL="457200" lvl="1" indent="-182880" defTabSz="609539">
              <a:buFont typeface="Arial" panose="020B0604020202020204" pitchFamily="34" charset="0"/>
              <a:buChar char="•"/>
              <a:defRPr/>
            </a:pPr>
            <a:r>
              <a:rPr lang="en-US" sz="1867" dirty="0">
                <a:solidFill>
                  <a:srgbClr val="244C5A"/>
                </a:solidFill>
                <a:latin typeface="Calibri" panose="020F0502020204030204" pitchFamily="34" charset="0"/>
                <a:cs typeface="Times New Roman" panose="02020603050405020304" pitchFamily="18" charset="0"/>
              </a:rPr>
              <a:t>SilverSneakers GO™ mobile app with ability to track/log workouts </a:t>
            </a:r>
          </a:p>
          <a:p>
            <a:pPr marL="228594" defTabSz="609539">
              <a:defRPr/>
            </a:pPr>
            <a:endParaRPr lang="en-US" sz="667" b="1" dirty="0">
              <a:solidFill>
                <a:srgbClr val="244C5A"/>
              </a:solidFill>
              <a:latin typeface="Calibri" panose="020F0502020204030204" pitchFamily="34" charset="0"/>
              <a:cs typeface="Times New Roman" panose="02020603050405020304" pitchFamily="18" charset="0"/>
            </a:endParaRPr>
          </a:p>
        </p:txBody>
      </p:sp>
      <p:pic>
        <p:nvPicPr>
          <p:cNvPr id="4" name="Picture 3" descr="Graphical user interface, website&#10;&#10;Description automatically generated">
            <a:extLst>
              <a:ext uri="{FF2B5EF4-FFF2-40B4-BE49-F238E27FC236}">
                <a16:creationId xmlns:a16="http://schemas.microsoft.com/office/drawing/2014/main" id="{730A9996-EBD4-4256-8F55-1B46A349395E}"/>
              </a:ext>
            </a:extLst>
          </p:cNvPr>
          <p:cNvPicPr>
            <a:picLocks noChangeAspect="1"/>
          </p:cNvPicPr>
          <p:nvPr/>
        </p:nvPicPr>
        <p:blipFill>
          <a:blip r:embed="rId2"/>
          <a:stretch>
            <a:fillRect/>
          </a:stretch>
        </p:blipFill>
        <p:spPr>
          <a:xfrm>
            <a:off x="7059057" y="1495137"/>
            <a:ext cx="4730607" cy="2774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1221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2D96D2-0DED-4CE7-BC24-AB88B53D3DC8}"/>
              </a:ext>
            </a:extLst>
          </p:cNvPr>
          <p:cNvSpPr>
            <a:spLocks noGrp="1"/>
          </p:cNvSpPr>
          <p:nvPr>
            <p:ph type="title"/>
          </p:nvPr>
        </p:nvSpPr>
        <p:spPr/>
        <p:txBody>
          <a:bodyPr vert="horz" lIns="0" tIns="0" rIns="0" bIns="0" rtlCol="0" anchor="t" anchorCtr="0">
            <a:noAutofit/>
          </a:bodyPr>
          <a:lstStyle/>
          <a:p>
            <a:r>
              <a:rPr lang="en-US" dirty="0">
                <a:latin typeface="Arial Narrow" panose="020B0606020202030204" pitchFamily="34" charset="0"/>
              </a:rPr>
              <a:t>Rewards for Engagement</a:t>
            </a:r>
          </a:p>
        </p:txBody>
      </p:sp>
      <p:sp>
        <p:nvSpPr>
          <p:cNvPr id="4" name="Content Placeholder 37">
            <a:extLst>
              <a:ext uri="{FF2B5EF4-FFF2-40B4-BE49-F238E27FC236}">
                <a16:creationId xmlns:a16="http://schemas.microsoft.com/office/drawing/2014/main" id="{378C637A-A75C-45A7-9E9E-12397277B08B}"/>
              </a:ext>
            </a:extLst>
          </p:cNvPr>
          <p:cNvSpPr txBox="1">
            <a:spLocks/>
          </p:cNvSpPr>
          <p:nvPr/>
        </p:nvSpPr>
        <p:spPr>
          <a:xfrm>
            <a:off x="5021185" y="2962155"/>
            <a:ext cx="7081166" cy="2457226"/>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4"/>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4"/>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000"/>
              </a:spcAft>
            </a:pPr>
            <a:r>
              <a:rPr lang="en-US" sz="2000" b="1" dirty="0">
                <a:solidFill>
                  <a:srgbClr val="003C4D"/>
                </a:solidFill>
                <a:latin typeface="+mn-lt"/>
              </a:rPr>
              <a:t>FREE access to College Tuition Discounts </a:t>
            </a:r>
            <a:br>
              <a:rPr lang="en-US" sz="2000" dirty="0">
                <a:solidFill>
                  <a:srgbClr val="003C4D"/>
                </a:solidFill>
                <a:latin typeface="+mn-lt"/>
              </a:rPr>
            </a:br>
            <a:r>
              <a:rPr lang="en-US" sz="2000" dirty="0">
                <a:solidFill>
                  <a:srgbClr val="003C4D"/>
                </a:solidFill>
                <a:latin typeface="+mn-lt"/>
              </a:rPr>
              <a:t>(more than 400 private colleges and universities)</a:t>
            </a:r>
          </a:p>
          <a:p>
            <a:pPr>
              <a:lnSpc>
                <a:spcPct val="100000"/>
              </a:lnSpc>
              <a:spcAft>
                <a:spcPts val="1000"/>
              </a:spcAft>
            </a:pPr>
            <a:r>
              <a:rPr lang="en-US" sz="2000" b="1" dirty="0">
                <a:solidFill>
                  <a:srgbClr val="003C4D"/>
                </a:solidFill>
                <a:latin typeface="+mn-lt"/>
              </a:rPr>
              <a:t>Discounts spread over 4 years</a:t>
            </a:r>
            <a:r>
              <a:rPr lang="en-US" sz="2000" dirty="0">
                <a:solidFill>
                  <a:srgbClr val="003C4D"/>
                </a:solidFill>
                <a:latin typeface="+mn-lt"/>
              </a:rPr>
              <a:t>, good for up to 1 full year tuition</a:t>
            </a:r>
          </a:p>
          <a:p>
            <a:pPr>
              <a:lnSpc>
                <a:spcPct val="100000"/>
              </a:lnSpc>
              <a:spcAft>
                <a:spcPts val="1000"/>
              </a:spcAft>
            </a:pPr>
            <a:r>
              <a:rPr lang="en-US" sz="2000" b="1" dirty="0">
                <a:solidFill>
                  <a:srgbClr val="003C4D"/>
                </a:solidFill>
                <a:latin typeface="+mn-lt"/>
              </a:rPr>
              <a:t>Participating location visits = Tuition Rewards Points</a:t>
            </a:r>
          </a:p>
          <a:p>
            <a:pPr>
              <a:lnSpc>
                <a:spcPct val="100000"/>
              </a:lnSpc>
              <a:spcAft>
                <a:spcPts val="1000"/>
              </a:spcAft>
            </a:pPr>
            <a:r>
              <a:rPr lang="en-US" sz="2000" b="1" dirty="0">
                <a:solidFill>
                  <a:srgbClr val="003C4D"/>
                </a:solidFill>
                <a:latin typeface="+mn-lt"/>
              </a:rPr>
              <a:t>1,000 points at registration</a:t>
            </a:r>
            <a:r>
              <a:rPr lang="en-US" sz="2000" dirty="0">
                <a:solidFill>
                  <a:srgbClr val="003C4D"/>
                </a:solidFill>
                <a:latin typeface="+mn-lt"/>
              </a:rPr>
              <a:t>, 250 points each month with 7 visits</a:t>
            </a:r>
          </a:p>
        </p:txBody>
      </p:sp>
      <p:sp>
        <p:nvSpPr>
          <p:cNvPr id="5" name="TextBox 4">
            <a:extLst>
              <a:ext uri="{FF2B5EF4-FFF2-40B4-BE49-F238E27FC236}">
                <a16:creationId xmlns:a16="http://schemas.microsoft.com/office/drawing/2014/main" id="{BAF08DD5-28CF-473B-B138-1D3810007449}"/>
              </a:ext>
            </a:extLst>
          </p:cNvPr>
          <p:cNvSpPr txBox="1"/>
          <p:nvPr/>
        </p:nvSpPr>
        <p:spPr>
          <a:xfrm>
            <a:off x="5418262" y="5544935"/>
            <a:ext cx="6240379"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C4D"/>
                </a:solidFill>
                <a:effectLst/>
                <a:uLnTx/>
                <a:uFillTx/>
                <a:latin typeface="Calibri" panose="020F0502020204030204"/>
                <a:ea typeface="+mn-ea"/>
                <a:cs typeface="+mn-cs"/>
              </a:rPr>
              <a:t>SilverSneakers.TuitionRewards.com</a:t>
            </a:r>
          </a:p>
        </p:txBody>
      </p:sp>
      <p:pic>
        <p:nvPicPr>
          <p:cNvPr id="6" name="Picture 5" descr="A picture containing clock, drawing&#10;&#10;Description automatically generated">
            <a:extLst>
              <a:ext uri="{FF2B5EF4-FFF2-40B4-BE49-F238E27FC236}">
                <a16:creationId xmlns:a16="http://schemas.microsoft.com/office/drawing/2014/main" id="{66C84D22-A713-411E-917F-2847F6E55A28}"/>
              </a:ext>
            </a:extLst>
          </p:cNvPr>
          <p:cNvPicPr>
            <a:picLocks noChangeAspect="1"/>
          </p:cNvPicPr>
          <p:nvPr/>
        </p:nvPicPr>
        <p:blipFill>
          <a:blip r:embed="rId3"/>
          <a:stretch>
            <a:fillRect/>
          </a:stretch>
        </p:blipFill>
        <p:spPr>
          <a:xfrm>
            <a:off x="8538452" y="1745188"/>
            <a:ext cx="3066542" cy="783671"/>
          </a:xfrm>
          <a:prstGeom prst="rect">
            <a:avLst/>
          </a:prstGeom>
        </p:spPr>
      </p:pic>
      <p:cxnSp>
        <p:nvCxnSpPr>
          <p:cNvPr id="7" name="Straight Connector 6">
            <a:extLst>
              <a:ext uri="{FF2B5EF4-FFF2-40B4-BE49-F238E27FC236}">
                <a16:creationId xmlns:a16="http://schemas.microsoft.com/office/drawing/2014/main" id="{B47C87F5-E64F-4E68-BF4F-EE9712A296A2}"/>
              </a:ext>
            </a:extLst>
          </p:cNvPr>
          <p:cNvCxnSpPr>
            <a:cxnSpLocks/>
          </p:cNvCxnSpPr>
          <p:nvPr/>
        </p:nvCxnSpPr>
        <p:spPr>
          <a:xfrm>
            <a:off x="8175440" y="1745188"/>
            <a:ext cx="0" cy="6555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6B3AFBA8-CBD8-4CAB-873E-DEE702C827E0}"/>
              </a:ext>
            </a:extLst>
          </p:cNvPr>
          <p:cNvPicPr>
            <a:picLocks noChangeAspect="1"/>
          </p:cNvPicPr>
          <p:nvPr/>
        </p:nvPicPr>
        <p:blipFill>
          <a:blip r:embed="rId4"/>
          <a:stretch>
            <a:fillRect/>
          </a:stretch>
        </p:blipFill>
        <p:spPr>
          <a:xfrm>
            <a:off x="5300420" y="1547905"/>
            <a:ext cx="2512009" cy="868349"/>
          </a:xfrm>
          <a:prstGeom prst="rect">
            <a:avLst/>
          </a:prstGeom>
        </p:spPr>
      </p:pic>
      <p:pic>
        <p:nvPicPr>
          <p:cNvPr id="10" name="Picture 9">
            <a:extLst>
              <a:ext uri="{FF2B5EF4-FFF2-40B4-BE49-F238E27FC236}">
                <a16:creationId xmlns:a16="http://schemas.microsoft.com/office/drawing/2014/main" id="{05E70CDD-4172-4126-B497-0600D964C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8969" y="6006600"/>
            <a:ext cx="1682152" cy="696410"/>
          </a:xfrm>
          <a:prstGeom prst="rect">
            <a:avLst/>
          </a:prstGeom>
        </p:spPr>
      </p:pic>
    </p:spTree>
    <p:extLst>
      <p:ext uri="{BB962C8B-B14F-4D97-AF65-F5344CB8AC3E}">
        <p14:creationId xmlns:p14="http://schemas.microsoft.com/office/powerpoint/2010/main" val="4073397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C5206-DD65-4DC7-950E-1EDBD0AB6C40}"/>
              </a:ext>
            </a:extLst>
          </p:cNvPr>
          <p:cNvSpPr>
            <a:spLocks noGrp="1"/>
          </p:cNvSpPr>
          <p:nvPr>
            <p:ph type="title"/>
          </p:nvPr>
        </p:nvSpPr>
        <p:spPr/>
        <p:txBody>
          <a:bodyPr vert="horz" lIns="0" tIns="0" rIns="0" bIns="0" rtlCol="0" anchor="t" anchorCtr="0">
            <a:noAutofit/>
          </a:bodyPr>
          <a:lstStyle/>
          <a:p>
            <a:r>
              <a:rPr lang="en-US" dirty="0">
                <a:latin typeface="Arial Narrow" panose="020B0606020202030204" pitchFamily="34" charset="0"/>
              </a:rPr>
              <a:t>Easy Enrollment Process</a:t>
            </a:r>
          </a:p>
        </p:txBody>
      </p:sp>
      <p:pic>
        <p:nvPicPr>
          <p:cNvPr id="4" name="77A0BFD9-5449-48B3-B1B3-5686CD81DC00" descr="C060AB26-2AA3-4789-842F-56B4C12055B2@attlocal">
            <a:extLst>
              <a:ext uri="{FF2B5EF4-FFF2-40B4-BE49-F238E27FC236}">
                <a16:creationId xmlns:a16="http://schemas.microsoft.com/office/drawing/2014/main" id="{0291F2C1-80D7-45CD-894F-F15699EF63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64" r="62341" b="60705"/>
          <a:stretch/>
        </p:blipFill>
        <p:spPr bwMode="auto">
          <a:xfrm>
            <a:off x="4610879" y="5666436"/>
            <a:ext cx="1160616" cy="101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154FDE5-A57F-4753-9555-E152DF0D17B6}"/>
              </a:ext>
            </a:extLst>
          </p:cNvPr>
          <p:cNvSpPr txBox="1"/>
          <p:nvPr/>
        </p:nvSpPr>
        <p:spPr>
          <a:xfrm>
            <a:off x="2013669" y="1380247"/>
            <a:ext cx="982133" cy="830997"/>
          </a:xfrm>
          <a:prstGeom prst="rect">
            <a:avLst/>
          </a:prstGeom>
          <a:noFill/>
        </p:spPr>
        <p:txBody>
          <a:bodyPr wrap="square" rtlCol="0">
            <a:spAutoFit/>
          </a:bodyPr>
          <a:lstStyle/>
          <a:p>
            <a:pPr algn="ctr" defTabSz="1219140">
              <a:defRPr/>
            </a:pPr>
            <a:r>
              <a:rPr lang="en-US" sz="4800" b="1" dirty="0">
                <a:solidFill>
                  <a:srgbClr val="F18A00"/>
                </a:solidFill>
                <a:latin typeface="Calibri" panose="020F0502020204030204"/>
              </a:rPr>
              <a:t>1</a:t>
            </a:r>
          </a:p>
        </p:txBody>
      </p:sp>
      <p:sp>
        <p:nvSpPr>
          <p:cNvPr id="15" name="TextBox 14">
            <a:extLst>
              <a:ext uri="{FF2B5EF4-FFF2-40B4-BE49-F238E27FC236}">
                <a16:creationId xmlns:a16="http://schemas.microsoft.com/office/drawing/2014/main" id="{889EF2F8-8F51-418C-A18F-45D3672E0BB2}"/>
              </a:ext>
            </a:extLst>
          </p:cNvPr>
          <p:cNvSpPr txBox="1"/>
          <p:nvPr/>
        </p:nvSpPr>
        <p:spPr>
          <a:xfrm>
            <a:off x="2013669" y="3034911"/>
            <a:ext cx="982133" cy="830997"/>
          </a:xfrm>
          <a:prstGeom prst="rect">
            <a:avLst/>
          </a:prstGeom>
          <a:noFill/>
        </p:spPr>
        <p:txBody>
          <a:bodyPr wrap="square" rtlCol="0">
            <a:spAutoFit/>
          </a:bodyPr>
          <a:lstStyle/>
          <a:p>
            <a:pPr algn="ctr" defTabSz="1219140">
              <a:defRPr/>
            </a:pPr>
            <a:r>
              <a:rPr lang="en-US" sz="4800" b="1" dirty="0">
                <a:solidFill>
                  <a:srgbClr val="F18A00"/>
                </a:solidFill>
                <a:latin typeface="Calibri" panose="020F0502020204030204"/>
              </a:rPr>
              <a:t>2</a:t>
            </a:r>
          </a:p>
        </p:txBody>
      </p:sp>
      <p:sp>
        <p:nvSpPr>
          <p:cNvPr id="16" name="TextBox 15">
            <a:extLst>
              <a:ext uri="{FF2B5EF4-FFF2-40B4-BE49-F238E27FC236}">
                <a16:creationId xmlns:a16="http://schemas.microsoft.com/office/drawing/2014/main" id="{D4C77885-CDA2-4302-A1A0-58557741A78A}"/>
              </a:ext>
            </a:extLst>
          </p:cNvPr>
          <p:cNvSpPr txBox="1"/>
          <p:nvPr/>
        </p:nvSpPr>
        <p:spPr>
          <a:xfrm>
            <a:off x="2013670" y="4956708"/>
            <a:ext cx="982133" cy="830997"/>
          </a:xfrm>
          <a:prstGeom prst="rect">
            <a:avLst/>
          </a:prstGeom>
          <a:noFill/>
        </p:spPr>
        <p:txBody>
          <a:bodyPr wrap="square" rtlCol="0">
            <a:spAutoFit/>
          </a:bodyPr>
          <a:lstStyle/>
          <a:p>
            <a:pPr algn="ctr" defTabSz="1219140">
              <a:defRPr/>
            </a:pPr>
            <a:r>
              <a:rPr lang="en-US" sz="4800" b="1" dirty="0">
                <a:solidFill>
                  <a:srgbClr val="F18A00"/>
                </a:solidFill>
                <a:latin typeface="Calibri" panose="020F0502020204030204"/>
              </a:rPr>
              <a:t>3</a:t>
            </a:r>
          </a:p>
        </p:txBody>
      </p:sp>
      <p:sp>
        <p:nvSpPr>
          <p:cNvPr id="5" name="Rectangle 4">
            <a:extLst>
              <a:ext uri="{FF2B5EF4-FFF2-40B4-BE49-F238E27FC236}">
                <a16:creationId xmlns:a16="http://schemas.microsoft.com/office/drawing/2014/main" id="{9EC264BA-7E1C-4508-89C2-3D3B886CA6F7}"/>
              </a:ext>
            </a:extLst>
          </p:cNvPr>
          <p:cNvSpPr/>
          <p:nvPr/>
        </p:nvSpPr>
        <p:spPr>
          <a:xfrm>
            <a:off x="2685363" y="1507408"/>
            <a:ext cx="8232283" cy="1569853"/>
          </a:xfrm>
          <a:prstGeom prst="rect">
            <a:avLst/>
          </a:prstGeom>
        </p:spPr>
        <p:txBody>
          <a:bodyPr wrap="square">
            <a:spAutoFit/>
          </a:bodyPr>
          <a:lstStyle/>
          <a:p>
            <a:pPr defTabSz="914354">
              <a:defRPr/>
            </a:pPr>
            <a:r>
              <a:rPr lang="en-US" sz="2133" b="1" dirty="0">
                <a:solidFill>
                  <a:srgbClr val="244C59"/>
                </a:solidFill>
                <a:latin typeface="Calibri" panose="020F0502020204030204"/>
              </a:rPr>
              <a:t>Locate your SilverSneakers Member ID (3 ways!)</a:t>
            </a:r>
          </a:p>
          <a:p>
            <a:pPr marL="380990" indent="-152396" defTabSz="914354">
              <a:buFont typeface="Arial" panose="020B0604020202020204" pitchFamily="34" charset="0"/>
              <a:buChar char="•"/>
              <a:defRPr/>
            </a:pPr>
            <a:r>
              <a:rPr lang="en-US" sz="1867" dirty="0">
                <a:solidFill>
                  <a:srgbClr val="244C59"/>
                </a:solidFill>
                <a:latin typeface="Calibri" panose="020F0502020204030204"/>
              </a:rPr>
              <a:t>Visit SilverSneakers.com and use the Check Your Eligibility link</a:t>
            </a:r>
          </a:p>
          <a:p>
            <a:pPr marL="380990" indent="-152396" defTabSz="914354">
              <a:buFont typeface="Arial" panose="020B0604020202020204" pitchFamily="34" charset="0"/>
              <a:buChar char="•"/>
              <a:defRPr/>
            </a:pPr>
            <a:r>
              <a:rPr lang="en-US" sz="1867" dirty="0">
                <a:solidFill>
                  <a:srgbClr val="244C59"/>
                </a:solidFill>
                <a:latin typeface="Calibri" panose="020F0502020204030204"/>
              </a:rPr>
              <a:t>Download our SilverSneakers GO app </a:t>
            </a:r>
          </a:p>
          <a:p>
            <a:pPr marL="380990" indent="-152396" defTabSz="914354">
              <a:buFont typeface="Arial" panose="020B0604020202020204" pitchFamily="34" charset="0"/>
              <a:buChar char="•"/>
              <a:defRPr/>
            </a:pPr>
            <a:r>
              <a:rPr lang="en-US" sz="1867" dirty="0">
                <a:solidFill>
                  <a:srgbClr val="244C59"/>
                </a:solidFill>
                <a:latin typeface="Calibri" panose="020F0502020204030204"/>
              </a:rPr>
              <a:t>Call our Member Experience Center and speak with one of our representatives at </a:t>
            </a:r>
            <a:r>
              <a:rPr lang="en-US" sz="1867" b="1" dirty="0">
                <a:solidFill>
                  <a:srgbClr val="244C59"/>
                </a:solidFill>
                <a:latin typeface="Calibri" panose="020F0502020204030204"/>
              </a:rPr>
              <a:t>1-888-423-4632</a:t>
            </a:r>
            <a:r>
              <a:rPr lang="en-US" sz="1867" dirty="0">
                <a:solidFill>
                  <a:srgbClr val="244C59"/>
                </a:solidFill>
                <a:latin typeface="Calibri" panose="020F0502020204030204"/>
              </a:rPr>
              <a:t> (TTY: </a:t>
            </a:r>
            <a:r>
              <a:rPr lang="en-US" sz="1867" b="1" dirty="0">
                <a:solidFill>
                  <a:srgbClr val="244C59"/>
                </a:solidFill>
                <a:latin typeface="Calibri" panose="020F0502020204030204"/>
              </a:rPr>
              <a:t>711</a:t>
            </a:r>
            <a:r>
              <a:rPr lang="en-US" sz="1867" dirty="0">
                <a:solidFill>
                  <a:srgbClr val="244C59"/>
                </a:solidFill>
                <a:latin typeface="Calibri" panose="020F0502020204030204"/>
              </a:rPr>
              <a:t>) Monday-Friday 8 a.m. – 8 p.m. ET</a:t>
            </a:r>
          </a:p>
        </p:txBody>
      </p:sp>
      <p:sp>
        <p:nvSpPr>
          <p:cNvPr id="6" name="Rectangle 5">
            <a:extLst>
              <a:ext uri="{FF2B5EF4-FFF2-40B4-BE49-F238E27FC236}">
                <a16:creationId xmlns:a16="http://schemas.microsoft.com/office/drawing/2014/main" id="{75314AE5-4D66-4025-9D70-64A5C7C90506}"/>
              </a:ext>
            </a:extLst>
          </p:cNvPr>
          <p:cNvSpPr/>
          <p:nvPr/>
        </p:nvSpPr>
        <p:spPr>
          <a:xfrm>
            <a:off x="2685363" y="3167319"/>
            <a:ext cx="8879620" cy="1857175"/>
          </a:xfrm>
          <a:prstGeom prst="rect">
            <a:avLst/>
          </a:prstGeom>
        </p:spPr>
        <p:txBody>
          <a:bodyPr wrap="square">
            <a:spAutoFit/>
          </a:bodyPr>
          <a:lstStyle/>
          <a:p>
            <a:pPr defTabSz="1219140">
              <a:defRPr/>
            </a:pPr>
            <a:r>
              <a:rPr lang="en-US" sz="2133" b="1" dirty="0">
                <a:solidFill>
                  <a:srgbClr val="244C59"/>
                </a:solidFill>
                <a:latin typeface="Calibri" panose="020F0502020204030204"/>
              </a:rPr>
              <a:t>Create a SilverSneakers Account &amp; Enroll</a:t>
            </a:r>
          </a:p>
          <a:p>
            <a:pPr marL="380990" indent="-152396" defTabSz="1219140">
              <a:buFont typeface="Arial" panose="020B0604020202020204" pitchFamily="34" charset="0"/>
              <a:buChar char="•"/>
              <a:defRPr/>
            </a:pPr>
            <a:r>
              <a:rPr lang="en-US" sz="1867" dirty="0">
                <a:solidFill>
                  <a:srgbClr val="244C59"/>
                </a:solidFill>
                <a:latin typeface="Calibri" panose="020F0502020204030204"/>
              </a:rPr>
              <a:t>Digitally, you can enroll at SilverSneakers.com and access:</a:t>
            </a:r>
            <a:endParaRPr lang="en-US" sz="1867" i="1" dirty="0">
              <a:solidFill>
                <a:srgbClr val="244C59"/>
              </a:solidFill>
              <a:latin typeface="Calibri" panose="020F0502020204030204"/>
            </a:endParaRPr>
          </a:p>
          <a:p>
            <a:pPr marL="990575" lvl="1" indent="-152396" defTabSz="1219140">
              <a:buFont typeface="Arial" panose="020B0604020202020204" pitchFamily="34" charset="0"/>
              <a:buChar char="•"/>
              <a:defRPr/>
            </a:pPr>
            <a:r>
              <a:rPr lang="en-US" sz="1867" dirty="0">
                <a:solidFill>
                  <a:srgbClr val="244C59"/>
                </a:solidFill>
                <a:latin typeface="Calibri" panose="020F0502020204030204"/>
              </a:rPr>
              <a:t>SilverSneakers LIVE™</a:t>
            </a:r>
          </a:p>
          <a:p>
            <a:pPr marL="990575" lvl="1" indent="-152396" defTabSz="1219140">
              <a:buFont typeface="Arial" panose="020B0604020202020204" pitchFamily="34" charset="0"/>
              <a:buChar char="•"/>
              <a:defRPr/>
            </a:pPr>
            <a:r>
              <a:rPr lang="en-US" sz="1867" dirty="0">
                <a:solidFill>
                  <a:srgbClr val="244C59"/>
                </a:solidFill>
                <a:latin typeface="Calibri" panose="020F0502020204030204"/>
              </a:rPr>
              <a:t>SilverSneakers On-Demand™</a:t>
            </a:r>
          </a:p>
          <a:p>
            <a:pPr marL="990575" lvl="1" indent="-152396" defTabSz="1219140">
              <a:buFont typeface="Arial" panose="020B0604020202020204" pitchFamily="34" charset="0"/>
              <a:buChar char="•"/>
              <a:defRPr/>
            </a:pPr>
            <a:r>
              <a:rPr lang="en-US" sz="1867" dirty="0">
                <a:solidFill>
                  <a:srgbClr val="244C59"/>
                </a:solidFill>
                <a:latin typeface="Calibri" panose="020F0502020204030204"/>
              </a:rPr>
              <a:t>SilverSneakers GO™ Mobile App</a:t>
            </a:r>
            <a:endParaRPr lang="en-US" sz="1867" i="1" dirty="0">
              <a:solidFill>
                <a:srgbClr val="244C59"/>
              </a:solidFill>
              <a:latin typeface="Calibri" panose="020F0502020204030204"/>
            </a:endParaRPr>
          </a:p>
          <a:p>
            <a:pPr marL="380990" indent="-152396" defTabSz="1219140">
              <a:buFont typeface="Arial" panose="020B0604020202020204" pitchFamily="34" charset="0"/>
              <a:buChar char="•"/>
              <a:defRPr/>
            </a:pPr>
            <a:r>
              <a:rPr lang="en-US" sz="1867" dirty="0">
                <a:solidFill>
                  <a:srgbClr val="244C59"/>
                </a:solidFill>
                <a:latin typeface="Calibri" panose="020F0502020204030204"/>
              </a:rPr>
              <a:t>At a participating location, take your SilverSneakers ID # and complete simple forms</a:t>
            </a:r>
          </a:p>
        </p:txBody>
      </p:sp>
      <p:sp>
        <p:nvSpPr>
          <p:cNvPr id="7" name="Rectangle 6">
            <a:extLst>
              <a:ext uri="{FF2B5EF4-FFF2-40B4-BE49-F238E27FC236}">
                <a16:creationId xmlns:a16="http://schemas.microsoft.com/office/drawing/2014/main" id="{555EC09F-F0CF-4A1C-86D5-780A393B47E4}"/>
              </a:ext>
            </a:extLst>
          </p:cNvPr>
          <p:cNvSpPr/>
          <p:nvPr/>
        </p:nvSpPr>
        <p:spPr>
          <a:xfrm>
            <a:off x="2685363" y="5163193"/>
            <a:ext cx="9068965" cy="420564"/>
          </a:xfrm>
          <a:prstGeom prst="rect">
            <a:avLst/>
          </a:prstGeom>
        </p:spPr>
        <p:txBody>
          <a:bodyPr wrap="square">
            <a:spAutoFit/>
          </a:bodyPr>
          <a:lstStyle/>
          <a:p>
            <a:pPr defTabSz="1219140">
              <a:defRPr/>
            </a:pPr>
            <a:r>
              <a:rPr lang="en-US" sz="2133" b="1" dirty="0">
                <a:solidFill>
                  <a:srgbClr val="244C59"/>
                </a:solidFill>
                <a:latin typeface="Calibri" panose="020F0502020204030204"/>
              </a:rPr>
              <a:t>That’s it! </a:t>
            </a:r>
            <a:r>
              <a:rPr lang="en-US" sz="2133" dirty="0">
                <a:solidFill>
                  <a:srgbClr val="244C59"/>
                </a:solidFill>
                <a:latin typeface="Calibri" panose="020F0502020204030204"/>
              </a:rPr>
              <a:t>You’re ready to start getting active!</a:t>
            </a:r>
          </a:p>
        </p:txBody>
      </p:sp>
      <p:pic>
        <p:nvPicPr>
          <p:cNvPr id="13" name="77A0BFD9-5449-48B3-B1B3-5686CD81DC00" descr="C060AB26-2AA3-4789-842F-56B4C12055B2@attlocal">
            <a:extLst>
              <a:ext uri="{FF2B5EF4-FFF2-40B4-BE49-F238E27FC236}">
                <a16:creationId xmlns:a16="http://schemas.microsoft.com/office/drawing/2014/main" id="{9FA233FC-C4D8-48AC-BE3E-74FC06707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53" t="50442" r="62452" b="8597"/>
          <a:stretch/>
        </p:blipFill>
        <p:spPr bwMode="auto">
          <a:xfrm>
            <a:off x="3324711" y="5644897"/>
            <a:ext cx="1160616" cy="105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77A0BFD9-5449-48B3-B1B3-5686CD81DC00" descr="C060AB26-2AA3-4789-842F-56B4C12055B2@attlocal">
            <a:extLst>
              <a:ext uri="{FF2B5EF4-FFF2-40B4-BE49-F238E27FC236}">
                <a16:creationId xmlns:a16="http://schemas.microsoft.com/office/drawing/2014/main" id="{B3CB9EC5-99CA-406B-8E1A-6D60CE1911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4" r="46950" b="59346"/>
          <a:stretch/>
        </p:blipFill>
        <p:spPr bwMode="auto">
          <a:xfrm>
            <a:off x="5944367" y="5648866"/>
            <a:ext cx="1160616" cy="105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24C29B2E-B665-44BE-BCDE-7F617640C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8969" y="6006600"/>
            <a:ext cx="1682152" cy="696410"/>
          </a:xfrm>
          <a:prstGeom prst="rect">
            <a:avLst/>
          </a:prstGeom>
        </p:spPr>
      </p:pic>
    </p:spTree>
    <p:extLst>
      <p:ext uri="{BB962C8B-B14F-4D97-AF65-F5344CB8AC3E}">
        <p14:creationId xmlns:p14="http://schemas.microsoft.com/office/powerpoint/2010/main" val="1167726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E450-7BB7-3142-8278-A962B635D050}"/>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3773719215"/>
      </p:ext>
    </p:extLst>
  </p:cSld>
  <p:clrMapOvr>
    <a:masterClrMapping/>
  </p:clrMapOvr>
</p:sld>
</file>

<file path=ppt/theme/theme1.xml><?xml version="1.0" encoding="utf-8"?>
<a:theme xmlns:a="http://schemas.openxmlformats.org/drawingml/2006/main" name="SilverSneakers Theme">
  <a:themeElements>
    <a:clrScheme name="SilverSneakers 2018c">
      <a:dk1>
        <a:srgbClr val="0074C8"/>
      </a:dk1>
      <a:lt1>
        <a:srgbClr val="FFFEFE"/>
      </a:lt1>
      <a:dk2>
        <a:srgbClr val="E87721"/>
      </a:dk2>
      <a:lt2>
        <a:srgbClr val="000000"/>
      </a:lt2>
      <a:accent1>
        <a:srgbClr val="0074C8"/>
      </a:accent1>
      <a:accent2>
        <a:srgbClr val="006395"/>
      </a:accent2>
      <a:accent3>
        <a:srgbClr val="E87721"/>
      </a:accent3>
      <a:accent4>
        <a:srgbClr val="505050"/>
      </a:accent4>
      <a:accent5>
        <a:srgbClr val="00C0F3"/>
      </a:accent5>
      <a:accent6>
        <a:srgbClr val="EFEFEF"/>
      </a:accent6>
      <a:hlink>
        <a:srgbClr val="E87721"/>
      </a:hlink>
      <a:folHlink>
        <a:srgbClr val="E8772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4594PPT_Wide16x9_0218" id="{EC24004C-923D-8142-A0CE-14278434EE4B}" vid="{C1717760-1479-7E45-9A3E-868B51F41E40}"/>
    </a:ext>
  </a:extLst>
</a:theme>
</file>

<file path=ppt/theme/theme2.xml><?xml version="1.0" encoding="utf-8"?>
<a:theme xmlns:a="http://schemas.openxmlformats.org/drawingml/2006/main" name="3_Text Layouts">
  <a:themeElements>
    <a:clrScheme name="TVTY">
      <a:dk1>
        <a:srgbClr val="000000"/>
      </a:dk1>
      <a:lt1>
        <a:srgbClr val="FFFFFF"/>
      </a:lt1>
      <a:dk2>
        <a:srgbClr val="244C59"/>
      </a:dk2>
      <a:lt2>
        <a:srgbClr val="FFFFFF"/>
      </a:lt2>
      <a:accent1>
        <a:srgbClr val="FF3600"/>
      </a:accent1>
      <a:accent2>
        <a:srgbClr val="79DBD3"/>
      </a:accent2>
      <a:accent3>
        <a:srgbClr val="E0C6AD"/>
      </a:accent3>
      <a:accent4>
        <a:srgbClr val="006680"/>
      </a:accent4>
      <a:accent5>
        <a:srgbClr val="F28B00"/>
      </a:accent5>
      <a:accent6>
        <a:srgbClr val="244C59"/>
      </a:accent6>
      <a:hlink>
        <a:srgbClr val="F28B00"/>
      </a:hlink>
      <a:folHlink>
        <a:srgbClr val="9899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DBD5C39-591A-C242-904B-2FDC736E73BC}" vid="{D115266C-4D58-8E4A-9F38-D3AC0D687AB2}"/>
    </a:ext>
  </a:extLst>
</a:theme>
</file>

<file path=ppt/theme/theme3.xml><?xml version="1.0" encoding="utf-8"?>
<a:theme xmlns:a="http://schemas.openxmlformats.org/drawingml/2006/main" name="Headers + Content Layout">
  <a:themeElements>
    <a:clrScheme name="Tivity Brand">
      <a:dk1>
        <a:srgbClr val="244C59"/>
      </a:dk1>
      <a:lt1>
        <a:srgbClr val="FFFFFF"/>
      </a:lt1>
      <a:dk2>
        <a:srgbClr val="FF3200"/>
      </a:dk2>
      <a:lt2>
        <a:srgbClr val="000000"/>
      </a:lt2>
      <a:accent1>
        <a:srgbClr val="244C59"/>
      </a:accent1>
      <a:accent2>
        <a:srgbClr val="7CDCD5"/>
      </a:accent2>
      <a:accent3>
        <a:srgbClr val="E0C6AD"/>
      </a:accent3>
      <a:accent4>
        <a:srgbClr val="3A6E6B"/>
      </a:accent4>
      <a:accent5>
        <a:srgbClr val="F18A00"/>
      </a:accent5>
      <a:accent6>
        <a:srgbClr val="7E1A02"/>
      </a:accent6>
      <a:hlink>
        <a:srgbClr val="244C59"/>
      </a:hlink>
      <a:folHlink>
        <a:srgbClr val="7CDC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395F64-9AF0-9240-B83F-37DF5AB4EBBB}" vid="{9CBA45EC-A949-E046-9CD8-E02D7235BD04}"/>
    </a:ext>
  </a:extLst>
</a:theme>
</file>

<file path=ppt/theme/theme4.xml><?xml version="1.0" encoding="utf-8"?>
<a:theme xmlns:a="http://schemas.openxmlformats.org/drawingml/2006/main" name="1_Headers + Content Layout">
  <a:themeElements>
    <a:clrScheme name="Tivity Brand">
      <a:dk1>
        <a:srgbClr val="244C59"/>
      </a:dk1>
      <a:lt1>
        <a:srgbClr val="FFFFFF"/>
      </a:lt1>
      <a:dk2>
        <a:srgbClr val="FF3200"/>
      </a:dk2>
      <a:lt2>
        <a:srgbClr val="000000"/>
      </a:lt2>
      <a:accent1>
        <a:srgbClr val="244C59"/>
      </a:accent1>
      <a:accent2>
        <a:srgbClr val="7CDCD5"/>
      </a:accent2>
      <a:accent3>
        <a:srgbClr val="E0C6AD"/>
      </a:accent3>
      <a:accent4>
        <a:srgbClr val="3A6E6B"/>
      </a:accent4>
      <a:accent5>
        <a:srgbClr val="F18A00"/>
      </a:accent5>
      <a:accent6>
        <a:srgbClr val="7E1A02"/>
      </a:accent6>
      <a:hlink>
        <a:srgbClr val="244C59"/>
      </a:hlink>
      <a:folHlink>
        <a:srgbClr val="7CDC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395F64-9AF0-9240-B83F-37DF5AB4EBBB}" vid="{9CBA45EC-A949-E046-9CD8-E02D7235BD0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5297A618CC6148A2FE05BAABC6DD2C" ma:contentTypeVersion="15" ma:contentTypeDescription="Create a new document." ma:contentTypeScope="" ma:versionID="09ff6f125e952679fd68f942a4b06cf8">
  <xsd:schema xmlns:xsd="http://www.w3.org/2001/XMLSchema" xmlns:xs="http://www.w3.org/2001/XMLSchema" xmlns:p="http://schemas.microsoft.com/office/2006/metadata/properties" xmlns:ns1="http://schemas.microsoft.com/sharepoint/v3" xmlns:ns2="5595bdec-d93e-494c-be95-c1d26364b723" xmlns:ns3="2d7942c2-a955-4d47-9a0d-7a99b7b849a1" targetNamespace="http://schemas.microsoft.com/office/2006/metadata/properties" ma:root="true" ma:fieldsID="e087956329512ef0eafc2c396b73e77a" ns1:_="" ns2:_="" ns3:_="">
    <xsd:import namespace="http://schemas.microsoft.com/sharepoint/v3"/>
    <xsd:import namespace="5595bdec-d93e-494c-be95-c1d26364b723"/>
    <xsd:import namespace="2d7942c2-a955-4d47-9a0d-7a99b7b849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1:_ip_UnifiedCompliancePolicyProperties" minOccurs="0"/>
                <xsd:element ref="ns1:_ip_UnifiedCompliancePolicyUIActio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95bdec-d93e-494c-be95-c1d26364b7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7942c2-a955-4d47-9a0d-7a99b7b849a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C2D8AE-0D3B-43B0-ABD4-76CFEE057D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595bdec-d93e-494c-be95-c1d26364b723"/>
    <ds:schemaRef ds:uri="2d7942c2-a955-4d47-9a0d-7a99b7b84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36A332-106E-4A44-92D9-2624415B0A3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d7942c2-a955-4d47-9a0d-7a99b7b849a1"/>
    <ds:schemaRef ds:uri="http://schemas.microsoft.com/sharepoint/v3"/>
    <ds:schemaRef ds:uri="5595bdec-d93e-494c-be95-c1d26364b723"/>
    <ds:schemaRef ds:uri="http://www.w3.org/XML/1998/namespace"/>
    <ds:schemaRef ds:uri="http://purl.org/dc/dcmitype/"/>
  </ds:schemaRefs>
</ds:datastoreItem>
</file>

<file path=customXml/itemProps3.xml><?xml version="1.0" encoding="utf-8"?>
<ds:datastoreItem xmlns:ds="http://schemas.openxmlformats.org/officeDocument/2006/customXml" ds:itemID="{61140111-77C1-4E65-A32A-64DEE6B132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SilverSneakers Theme</Template>
  <TotalTime>30926</TotalTime>
  <Words>1366</Words>
  <Application>Microsoft Office PowerPoint</Application>
  <PresentationFormat>Widescreen</PresentationFormat>
  <Paragraphs>107</Paragraphs>
  <Slides>9</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9</vt:i4>
      </vt:variant>
    </vt:vector>
  </HeadingPairs>
  <TitlesOfParts>
    <vt:vector size="20" baseType="lpstr">
      <vt:lpstr>Arial</vt:lpstr>
      <vt:lpstr>Arial Narrow</vt:lpstr>
      <vt:lpstr>Calibri</vt:lpstr>
      <vt:lpstr>Calibri Light</vt:lpstr>
      <vt:lpstr>Calibri Regular</vt:lpstr>
      <vt:lpstr>SourceSansPro-Light</vt:lpstr>
      <vt:lpstr>Times New Roman</vt:lpstr>
      <vt:lpstr>SilverSneakers Theme</vt:lpstr>
      <vt:lpstr>3_Text Layouts</vt:lpstr>
      <vt:lpstr>Headers + Content Layout</vt:lpstr>
      <vt:lpstr>1_Headers + Content Layout</vt:lpstr>
      <vt:lpstr>PowerPoint Presentation</vt:lpstr>
      <vt:lpstr>Engage with SilverSneakers in your: </vt:lpstr>
      <vt:lpstr>SilverSneakers</vt:lpstr>
      <vt:lpstr>SilverSneakers Digital Features</vt:lpstr>
      <vt:lpstr>Beyond Fitness with SilverSneakers</vt:lpstr>
      <vt:lpstr>Non-Member Offerings</vt:lpstr>
      <vt:lpstr>Rewards for Engagement</vt:lpstr>
      <vt:lpstr>Easy Enrollment Process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Ring, Brian</dc:creator>
  <cp:lastModifiedBy>Martineau, Beth</cp:lastModifiedBy>
  <cp:revision>93</cp:revision>
  <cp:lastPrinted>2019-10-15T18:49:59Z</cp:lastPrinted>
  <dcterms:created xsi:type="dcterms:W3CDTF">2019-05-10T15:16:17Z</dcterms:created>
  <dcterms:modified xsi:type="dcterms:W3CDTF">2022-10-11T22:46:42Z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0x010100995297A618CC6148A2FE05BAABC6DD2C</vt:lpwstr>
  </property>
</Properties>
</file>