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2" r:id="rId6"/>
  </p:sldMasterIdLst>
  <p:notesMasterIdLst>
    <p:notesMasterId r:id="rId8"/>
  </p:notesMasterIdLst>
  <p:sldIdLst>
    <p:sldId id="34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1B074-EFEA-4F5B-AB59-CDF620ACE116}"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AD16A-3BAE-4009-838C-C39E3A7B48EC}" type="slidenum">
              <a:rPr lang="en-US" smtClean="0"/>
              <a:t>‹#›</a:t>
            </a:fld>
            <a:endParaRPr lang="en-US"/>
          </a:p>
        </p:txBody>
      </p:sp>
    </p:spTree>
    <p:extLst>
      <p:ext uri="{BB962C8B-B14F-4D97-AF65-F5344CB8AC3E}">
        <p14:creationId xmlns:p14="http://schemas.microsoft.com/office/powerpoint/2010/main" val="1899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on SilverSneakers.com, don’t forget to check out the volumes of information through OnDemand educational videos, programs on balance and fall prevention, and our incredible resources to help relax and manage stress.   SilverSneakers is more than just a membership. It’s a place become healthy physically, emotionally and socially.</a:t>
            </a:r>
          </a:p>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A8D6B8D-BA1E-B647-83D5-A1710A90E876}" type="slidenum">
              <a:rPr kumimoji="0" lang="en-US" sz="1200" b="0" i="0" u="none" strike="noStrike" kern="1200" cap="none" spc="0" normalizeH="0" baseline="0" noProof="0" smtClean="0">
                <a:ln>
                  <a:noFill/>
                </a:ln>
                <a:solidFill>
                  <a:prstClr val="black"/>
                </a:solidFill>
                <a:effectLst/>
                <a:uLnTx/>
                <a:uFillTx/>
                <a:latin typeface="Calibri Light"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Light" charset="0"/>
              <a:ea typeface="+mn-ea"/>
              <a:cs typeface="+mn-cs"/>
            </a:endParaRPr>
          </a:p>
        </p:txBody>
      </p:sp>
    </p:spTree>
    <p:extLst>
      <p:ext uri="{BB962C8B-B14F-4D97-AF65-F5344CB8AC3E}">
        <p14:creationId xmlns:p14="http://schemas.microsoft.com/office/powerpoint/2010/main" val="184953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50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Light_Gray">
    <p:spTree>
      <p:nvGrpSpPr>
        <p:cNvPr id="1" name=""/>
        <p:cNvGrpSpPr/>
        <p:nvPr/>
      </p:nvGrpSpPr>
      <p:grpSpPr>
        <a:xfrm>
          <a:off x="0" y="0"/>
          <a:ext cx="0" cy="0"/>
          <a:chOff x="0" y="0"/>
          <a:chExt cx="0" cy="0"/>
        </a:xfrm>
      </p:grpSpPr>
      <p:sp>
        <p:nvSpPr>
          <p:cNvPr id="6" name="Rectangle 5"/>
          <p:cNvSpPr/>
          <p:nvPr userDrawn="1"/>
        </p:nvSpPr>
        <p:spPr>
          <a:xfrm>
            <a:off x="0" y="2"/>
            <a:ext cx="12192000" cy="6857999"/>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chemeClr val="bg2"/>
              </a:solidFill>
              <a:latin typeface="Calibri Light" charset="0"/>
            </a:endParaRPr>
          </a:p>
        </p:txBody>
      </p:sp>
      <p:sp>
        <p:nvSpPr>
          <p:cNvPr id="11"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4"/>
                </a:solidFill>
              </a:rPr>
              <a:pPr/>
              <a:t>‹#›</a:t>
            </a:fld>
            <a:endParaRPr lang="en-US" sz="1200">
              <a:solidFill>
                <a:schemeClr val="accent4"/>
              </a:solidFill>
            </a:endParaRPr>
          </a:p>
        </p:txBody>
      </p:sp>
      <p:sp>
        <p:nvSpPr>
          <p:cNvPr id="14" name="TextBox 13"/>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sp>
        <p:nvSpPr>
          <p:cNvPr id="17" name="Title 1"/>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Tree>
    <p:extLst>
      <p:ext uri="{BB962C8B-B14F-4D97-AF65-F5344CB8AC3E}">
        <p14:creationId xmlns:p14="http://schemas.microsoft.com/office/powerpoint/2010/main" val="156939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White">
    <p:spTree>
      <p:nvGrpSpPr>
        <p:cNvPr id="1" name=""/>
        <p:cNvGrpSpPr/>
        <p:nvPr/>
      </p:nvGrpSpPr>
      <p:grpSpPr>
        <a:xfrm>
          <a:off x="0" y="0"/>
          <a:ext cx="0" cy="0"/>
          <a:chOff x="0" y="0"/>
          <a:chExt cx="0" cy="0"/>
        </a:xfrm>
      </p:grpSpPr>
      <p:sp>
        <p:nvSpPr>
          <p:cNvPr id="8" name="TextBox 7"/>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5" name="Title 1">
            <a:extLst>
              <a:ext uri="{FF2B5EF4-FFF2-40B4-BE49-F238E27FC236}">
                <a16:creationId xmlns:a16="http://schemas.microsoft.com/office/drawing/2014/main" id="{AA5714F4-85F0-244F-8884-631028AAE877}"/>
              </a:ext>
            </a:extLst>
          </p:cNvPr>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15387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SingleColumn">
    <p:spTree>
      <p:nvGrpSpPr>
        <p:cNvPr id="1" name=""/>
        <p:cNvGrpSpPr/>
        <p:nvPr/>
      </p:nvGrpSpPr>
      <p:grpSpPr>
        <a:xfrm>
          <a:off x="0" y="0"/>
          <a:ext cx="0" cy="0"/>
          <a:chOff x="0" y="0"/>
          <a:chExt cx="0" cy="0"/>
        </a:xfrm>
      </p:grpSpPr>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04312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574365-C3AC-CF48-A8D4-1F29CB805C63}"/>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49831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_SingleColumn">
    <p:spTree>
      <p:nvGrpSpPr>
        <p:cNvPr id="1" name=""/>
        <p:cNvGrpSpPr/>
        <p:nvPr/>
      </p:nvGrpSpPr>
      <p:grpSpPr>
        <a:xfrm>
          <a:off x="0" y="0"/>
          <a:ext cx="0" cy="0"/>
          <a:chOff x="0" y="0"/>
          <a:chExt cx="0" cy="0"/>
        </a:xfrm>
      </p:grpSpPr>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2167362"/>
            <a:ext cx="11430000" cy="4148152"/>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11" name="Rectangle 10"/>
          <p:cNvSpPr/>
          <p:nvPr userDrawn="1"/>
        </p:nvSpPr>
        <p:spPr>
          <a:xfrm>
            <a:off x="5316989" y="1849823"/>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78373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85110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7ACC2F-814C-F445-B741-EA97FF6B319C}"/>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70243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825623"/>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bg1"/>
                </a:solidFill>
                <a:latin typeface="Arial Narrow" charset="0"/>
                <a:ea typeface="Arial Narrow" charset="0"/>
                <a:cs typeface="Arial Narrow" charset="0"/>
              </a:defRPr>
            </a:lvl1pPr>
          </a:lstStyle>
          <a:p>
            <a:r>
              <a:rPr lang="en-US"/>
              <a:t>2 Line headline here and here and here and here and here</a:t>
            </a:r>
          </a:p>
        </p:txBody>
      </p:sp>
    </p:spTree>
    <p:extLst>
      <p:ext uri="{BB962C8B-B14F-4D97-AF65-F5344CB8AC3E}">
        <p14:creationId xmlns:p14="http://schemas.microsoft.com/office/powerpoint/2010/main" val="37077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_SingleColumn_Gray">
    <p:spTree>
      <p:nvGrpSpPr>
        <p:cNvPr id="1" name=""/>
        <p:cNvGrpSpPr/>
        <p:nvPr/>
      </p:nvGrpSpPr>
      <p:grpSpPr>
        <a:xfrm>
          <a:off x="0" y="0"/>
          <a:ext cx="0" cy="0"/>
          <a:chOff x="0" y="0"/>
          <a:chExt cx="0" cy="0"/>
        </a:xfrm>
      </p:grpSpPr>
      <p:sp>
        <p:nvSpPr>
          <p:cNvPr id="7" name="Rectangle 6"/>
          <p:cNvSpPr/>
          <p:nvPr userDrawn="1"/>
        </p:nvSpPr>
        <p:spPr>
          <a:xfrm>
            <a:off x="0" y="2"/>
            <a:ext cx="12192000" cy="1302325"/>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
        <p:nvSpPr>
          <p:cNvPr id="10"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1327063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ingleColumn_Gray">
    <p:spTree>
      <p:nvGrpSpPr>
        <p:cNvPr id="1" name=""/>
        <p:cNvGrpSpPr/>
        <p:nvPr/>
      </p:nvGrpSpPr>
      <p:grpSpPr>
        <a:xfrm>
          <a:off x="0" y="0"/>
          <a:ext cx="0" cy="0"/>
          <a:chOff x="0" y="0"/>
          <a:chExt cx="0" cy="0"/>
        </a:xfrm>
      </p:grpSpPr>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2"/>
            <a:ext cx="12192000" cy="1825623"/>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7"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0253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1306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Alt_Tall_LessHeadlin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AAF31E3-EC21-CC49-839D-5D2B013ED315}"/>
              </a:ext>
            </a:extLst>
          </p:cNvPr>
          <p:cNvSpPr/>
          <p:nvPr userDrawn="1"/>
        </p:nvSpPr>
        <p:spPr>
          <a:xfrm>
            <a:off x="-46383" y="-32534"/>
            <a:ext cx="4745383" cy="6979434"/>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idx="1"/>
          </p:nvPr>
        </p:nvSpPr>
        <p:spPr>
          <a:xfrm>
            <a:off x="4541150" y="284137"/>
            <a:ext cx="7283705" cy="62732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65759" y="284136"/>
            <a:ext cx="3634741" cy="4430209"/>
          </a:xfrm>
        </p:spPr>
        <p:txBody>
          <a:bodyPr anchor="b">
            <a:normAutofit/>
          </a:bodyPr>
          <a:lstStyle>
            <a:lvl1pPr>
              <a:lnSpc>
                <a:spcPts val="5000"/>
              </a:lnSpc>
              <a:defRPr sz="6000" b="1" baseline="0">
                <a:solidFill>
                  <a:schemeClr val="bg1"/>
                </a:solidFill>
                <a:latin typeface="Arial Narrow" charset="0"/>
                <a:ea typeface="Arial Narrow" charset="0"/>
                <a:cs typeface="Arial Narrow" charset="0"/>
              </a:defRPr>
            </a:lvl1pPr>
          </a:lstStyle>
          <a:p>
            <a:r>
              <a:rPr lang="en-US"/>
              <a:t>Click to edit Master title style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0" name="Rectangle 9"/>
          <p:cNvSpPr/>
          <p:nvPr userDrawn="1"/>
        </p:nvSpPr>
        <p:spPr>
          <a:xfrm>
            <a:off x="494267" y="4799501"/>
            <a:ext cx="1251983" cy="61424"/>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16531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bg1"/>
                </a:solidFill>
                <a:latin typeface="+mj-lt"/>
              </a:defRPr>
            </a:lvl1pPr>
            <a:lvl2pPr marL="742939" indent="-285750">
              <a:buFont typeface="Arial" charset="0"/>
              <a:buChar char="•"/>
              <a:defRPr sz="3200">
                <a:solidFill>
                  <a:schemeClr val="bg1"/>
                </a:solidFill>
                <a:latin typeface="+mj-lt"/>
              </a:defRPr>
            </a:lvl2pPr>
            <a:lvl3pPr marL="1200127" indent="-285750">
              <a:buFont typeface="Arial" charset="0"/>
              <a:buChar char="•"/>
              <a:defRPr sz="2400">
                <a:solidFill>
                  <a:schemeClr val="bg1"/>
                </a:solidFill>
                <a:latin typeface="+mj-lt"/>
              </a:defRPr>
            </a:lvl3pPr>
            <a:lvl4pPr marL="1657316" indent="-285750">
              <a:buFont typeface="Arial" charset="0"/>
              <a:buChar char="•"/>
              <a:defRPr>
                <a:solidFill>
                  <a:schemeClr val="bg1"/>
                </a:solidFill>
                <a:latin typeface="+mn-lt"/>
              </a:defRPr>
            </a:lvl4pPr>
            <a:lvl5pPr marL="2114504" indent="-285750">
              <a:buFont typeface="Arial" charset="0"/>
              <a:buChar cha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spTree>
    <p:extLst>
      <p:ext uri="{BB962C8B-B14F-4D97-AF65-F5344CB8AC3E}">
        <p14:creationId xmlns:p14="http://schemas.microsoft.com/office/powerpoint/2010/main" val="336196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720444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ontentAlt_T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25C99C-8EF9-FD4E-ACD3-E2B5E1906546}"/>
              </a:ext>
            </a:extLst>
          </p:cNvPr>
          <p:cNvSpPr/>
          <p:nvPr userDrawn="1"/>
        </p:nvSpPr>
        <p:spPr>
          <a:xfrm>
            <a:off x="0" y="0"/>
            <a:ext cx="12192000" cy="68580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2" name="Freeform 11">
            <a:extLst>
              <a:ext uri="{FF2B5EF4-FFF2-40B4-BE49-F238E27FC236}">
                <a16:creationId xmlns:a16="http://schemas.microsoft.com/office/drawing/2014/main" id="{F3F1B102-9949-C64A-AAC3-72E69D21258B}"/>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799894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5871411"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65930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363122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8" name="Rectangle 7">
            <a:extLst>
              <a:ext uri="{FF2B5EF4-FFF2-40B4-BE49-F238E27FC236}">
                <a16:creationId xmlns:a16="http://schemas.microsoft.com/office/drawing/2014/main" id="{DB1E1830-2B85-BE4F-80D5-72114BF49768}"/>
              </a:ext>
            </a:extLst>
          </p:cNvPr>
          <p:cNvSpPr/>
          <p:nvPr userDrawn="1"/>
        </p:nvSpPr>
        <p:spPr>
          <a:xfrm>
            <a:off x="6883472"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2" name="Title 1">
            <a:extLst>
              <a:ext uri="{FF2B5EF4-FFF2-40B4-BE49-F238E27FC236}">
                <a16:creationId xmlns:a16="http://schemas.microsoft.com/office/drawing/2014/main" id="{5C74EAB2-92A2-F44A-BBF5-5F79FF08B3C0}"/>
              </a:ext>
            </a:extLst>
          </p:cNvPr>
          <p:cNvSpPr>
            <a:spLocks noGrp="1"/>
          </p:cNvSpPr>
          <p:nvPr>
            <p:ph type="title"/>
          </p:nvPr>
        </p:nvSpPr>
        <p:spPr>
          <a:xfrm>
            <a:off x="3114674" y="206876"/>
            <a:ext cx="9077326"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364147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1" y="0"/>
            <a:ext cx="6521117"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2283961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Alt_T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6C116-933E-B24F-8B46-41F500165762}"/>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352359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5951095" y="6475751"/>
            <a:ext cx="299803" cy="38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Tree>
    <p:extLst>
      <p:ext uri="{BB962C8B-B14F-4D97-AF65-F5344CB8AC3E}">
        <p14:creationId xmlns:p14="http://schemas.microsoft.com/office/powerpoint/2010/main" val="58331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NGLE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86512" y="1545656"/>
            <a:ext cx="11618976"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126618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71173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3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3944149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4640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15" name="Rectangle 14"/>
          <p:cNvSpPr/>
          <p:nvPr userDrawn="1"/>
        </p:nvSpPr>
        <p:spPr>
          <a:xfrm>
            <a:off x="0" y="6524735"/>
            <a:ext cx="12192000"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92767" y="5592417"/>
            <a:ext cx="12284766"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11430000" cy="808583"/>
          </a:xfrm>
        </p:spPr>
        <p:txBody>
          <a:bodyPr/>
          <a:lstStyle>
            <a:lvl1pPr marL="0" indent="0" algn="ctr">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4" name="Title 1"/>
          <p:cNvSpPr>
            <a:spLocks noGrp="1"/>
          </p:cNvSpPr>
          <p:nvPr>
            <p:ph type="title"/>
          </p:nvPr>
        </p:nvSpPr>
        <p:spPr>
          <a:xfrm>
            <a:off x="365760" y="877561"/>
            <a:ext cx="11430000" cy="3185747"/>
          </a:xfrm>
        </p:spPr>
        <p:txBody>
          <a:bodyPr anchor="b" anchorCtr="0">
            <a:normAutofit/>
          </a:bodyPr>
          <a:lstStyle>
            <a:lvl1pPr algn="ctr">
              <a:lnSpc>
                <a:spcPts val="6000"/>
              </a:lnSpc>
              <a:defRPr sz="7000" cap="all" baseline="0">
                <a:solidFill>
                  <a:schemeClr val="bg1"/>
                </a:solidFill>
              </a:defRPr>
            </a:lvl1pPr>
          </a:lstStyle>
          <a:p>
            <a:r>
              <a:rPr lang="en-US"/>
              <a:t>Click to edit Master title style</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9" name="Rectangle 8"/>
          <p:cNvSpPr/>
          <p:nvPr userDrawn="1"/>
        </p:nvSpPr>
        <p:spPr>
          <a:xfrm>
            <a:off x="5316989" y="4063308"/>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5" name="Picture 4">
            <a:extLst>
              <a:ext uri="{FF2B5EF4-FFF2-40B4-BE49-F238E27FC236}">
                <a16:creationId xmlns:a16="http://schemas.microsoft.com/office/drawing/2014/main" id="{31C9D2C2-44FD-BC47-9FCC-47C5F89FE5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128302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2FF01A-1CE7-E549-BE73-C108C8564A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10497" y="-7433"/>
            <a:ext cx="7781501" cy="6780278"/>
          </a:xfrm>
          <a:prstGeom prst="rect">
            <a:avLst/>
          </a:prstGeom>
        </p:spPr>
      </p:pic>
      <p:sp>
        <p:nvSpPr>
          <p:cNvPr id="13" name="Freeform 12">
            <a:extLst>
              <a:ext uri="{FF2B5EF4-FFF2-40B4-BE49-F238E27FC236}">
                <a16:creationId xmlns:a16="http://schemas.microsoft.com/office/drawing/2014/main" id="{301EA276-08CE-2B4F-B305-E88AA931DAE9}"/>
              </a:ext>
            </a:extLst>
          </p:cNvPr>
          <p:cNvSpPr/>
          <p:nvPr userDrawn="1"/>
        </p:nvSpPr>
        <p:spPr>
          <a:xfrm>
            <a:off x="-46384" y="-32533"/>
            <a:ext cx="994837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6386" y="6493452"/>
            <a:ext cx="12238386"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46385" y="5568353"/>
            <a:ext cx="12238383"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5222240"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10" name="Title 1">
            <a:extLst>
              <a:ext uri="{FF2B5EF4-FFF2-40B4-BE49-F238E27FC236}">
                <a16:creationId xmlns:a16="http://schemas.microsoft.com/office/drawing/2014/main" id="{9B36A322-7FEE-0540-9EED-47D9A5E040DA}"/>
              </a:ext>
            </a:extLst>
          </p:cNvPr>
          <p:cNvSpPr>
            <a:spLocks noGrp="1"/>
          </p:cNvSpPr>
          <p:nvPr>
            <p:ph type="title"/>
          </p:nvPr>
        </p:nvSpPr>
        <p:spPr>
          <a:xfrm>
            <a:off x="365760" y="877561"/>
            <a:ext cx="8002385"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7A265CB5-4166-8C40-A4E8-D91B8F09E077}"/>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14" name="Picture 13">
            <a:extLst>
              <a:ext uri="{FF2B5EF4-FFF2-40B4-BE49-F238E27FC236}">
                <a16:creationId xmlns:a16="http://schemas.microsoft.com/office/drawing/2014/main" id="{9A0A3113-DA8D-8946-A1B1-B358F34EC3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254581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dirty="0">
                <a:solidFill>
                  <a:schemeClr val="bg1"/>
                </a:solidFill>
                <a:latin typeface="Calibri Light" charset="0"/>
              </a:rPr>
              <a:t>© </a:t>
            </a:r>
            <a:r>
              <a:rPr lang="is-IS" sz="800" b="0" i="0" baseline="0" dirty="0">
                <a:solidFill>
                  <a:schemeClr val="bg1"/>
                </a:solidFill>
                <a:latin typeface="Calibri Light" charset="0"/>
              </a:rPr>
              <a:t>2021</a:t>
            </a:r>
            <a:r>
              <a:rPr lang="en-US" sz="800" b="0" i="0" baseline="0" dirty="0">
                <a:solidFill>
                  <a:schemeClr val="bg1"/>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4" name="Subtitle 2">
            <a:extLst>
              <a:ext uri="{FF2B5EF4-FFF2-40B4-BE49-F238E27FC236}">
                <a16:creationId xmlns:a16="http://schemas.microsoft.com/office/drawing/2014/main" id="{E6EA5DD4-7C5C-9942-B62B-BFB9C052549A}"/>
              </a:ext>
            </a:extLst>
          </p:cNvPr>
          <p:cNvSpPr>
            <a:spLocks noGrp="1"/>
          </p:cNvSpPr>
          <p:nvPr>
            <p:ph type="subTitle" idx="1"/>
          </p:nvPr>
        </p:nvSpPr>
        <p:spPr>
          <a:xfrm>
            <a:off x="365759" y="4527302"/>
            <a:ext cx="9704672"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sz="1600">
              <a:solidFill>
                <a:schemeClr val="bg1"/>
              </a:solidFill>
              <a:latin typeface="Calibri Light" charset="0"/>
              <a:ea typeface="Calibri Light" charset="0"/>
              <a:cs typeface="Calibri Light" charset="0"/>
            </a:endParaRPr>
          </a:p>
        </p:txBody>
      </p:sp>
      <p:pic>
        <p:nvPicPr>
          <p:cNvPr id="9" name="Picture 2">
            <a:extLst>
              <a:ext uri="{FF2B5EF4-FFF2-40B4-BE49-F238E27FC236}">
                <a16:creationId xmlns:a16="http://schemas.microsoft.com/office/drawing/2014/main" id="{15253326-140E-4DB9-9E7F-75DE770D95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7958" y="5613157"/>
            <a:ext cx="2772080" cy="99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9" name="Picture 8">
            <a:extLst>
              <a:ext uri="{FF2B5EF4-FFF2-40B4-BE49-F238E27FC236}">
                <a16:creationId xmlns:a16="http://schemas.microsoft.com/office/drawing/2014/main" id="{08CF279F-0A10-9846-9BF5-906A5CBD3E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16" name="Text Placeholder 7">
            <a:extLst>
              <a:ext uri="{FF2B5EF4-FFF2-40B4-BE49-F238E27FC236}">
                <a16:creationId xmlns:a16="http://schemas.microsoft.com/office/drawing/2014/main" id="{E5AB6C7D-4A79-8947-BE97-9A3563A45354}"/>
              </a:ext>
            </a:extLst>
          </p:cNvPr>
          <p:cNvSpPr>
            <a:spLocks noGrp="1"/>
          </p:cNvSpPr>
          <p:nvPr>
            <p:ph type="body" sz="quarter" idx="10" hasCustomPrompt="1"/>
          </p:nvPr>
        </p:nvSpPr>
        <p:spPr>
          <a:xfrm>
            <a:off x="365759" y="4527302"/>
            <a:ext cx="9704672" cy="808583"/>
          </a:xfrm>
        </p:spPr>
        <p:txBody>
          <a:bodyPr>
            <a:noAutofit/>
          </a:bodyPr>
          <a:lstStyle>
            <a:lvl1pPr marL="0" indent="0">
              <a:buFontTx/>
              <a:buNone/>
              <a:defRPr sz="1600"/>
            </a:lvl1pPr>
            <a:lvl2pPr marL="457189" indent="0">
              <a:buFontTx/>
              <a:buNone/>
              <a:defRPr sz="1600"/>
            </a:lvl2pPr>
            <a:lvl3pPr marL="914377" indent="0">
              <a:buFontTx/>
              <a:buNone/>
              <a:defRPr sz="1600"/>
            </a:lvl3pPr>
            <a:lvl4pPr marL="1371566" indent="0">
              <a:buFontTx/>
              <a:buNone/>
              <a:defRPr sz="1600"/>
            </a:lvl4pPr>
            <a:lvl5pPr marL="1828755" indent="0">
              <a:buFontTx/>
              <a:buNone/>
              <a:defRPr sz="1600"/>
            </a:lvl5pPr>
          </a:lstStyle>
          <a:p>
            <a:pPr lvl="0"/>
            <a:r>
              <a:rPr lang="en-US"/>
              <a:t>Click to add subtitle</a:t>
            </a:r>
          </a:p>
        </p:txBody>
      </p:sp>
    </p:spTree>
    <p:extLst>
      <p:ext uri="{BB962C8B-B14F-4D97-AF65-F5344CB8AC3E}">
        <p14:creationId xmlns:p14="http://schemas.microsoft.com/office/powerpoint/2010/main" val="392613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Testimonial">
    <p:spTree>
      <p:nvGrpSpPr>
        <p:cNvPr id="1" name=""/>
        <p:cNvGrpSpPr/>
        <p:nvPr/>
      </p:nvGrpSpPr>
      <p:grpSpPr>
        <a:xfrm>
          <a:off x="0" y="0"/>
          <a:ext cx="0" cy="0"/>
          <a:chOff x="0" y="0"/>
          <a:chExt cx="0" cy="0"/>
        </a:xfrm>
      </p:grpSpPr>
      <p:sp>
        <p:nvSpPr>
          <p:cNvPr id="7" name="Rectangle 6"/>
          <p:cNvSpPr/>
          <p:nvPr userDrawn="1"/>
        </p:nvSpPr>
        <p:spPr>
          <a:xfrm>
            <a:off x="0" y="2"/>
            <a:ext cx="12192000" cy="6857999"/>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6"/>
                </a:solidFill>
              </a:rPr>
              <a:pPr/>
              <a:t>‹#›</a:t>
            </a:fld>
            <a:endParaRPr lang="en-US" sz="1200">
              <a:solidFill>
                <a:schemeClr val="accent6"/>
              </a:solidFill>
            </a:endParaRPr>
          </a:p>
        </p:txBody>
      </p:sp>
      <p:sp>
        <p:nvSpPr>
          <p:cNvPr id="17" name="Title 1"/>
          <p:cNvSpPr>
            <a:spLocks noGrp="1"/>
          </p:cNvSpPr>
          <p:nvPr>
            <p:ph type="title" hasCustomPrompt="1"/>
          </p:nvPr>
        </p:nvSpPr>
        <p:spPr>
          <a:xfrm>
            <a:off x="365760" y="1153644"/>
            <a:ext cx="11430000" cy="3238259"/>
          </a:xfrm>
        </p:spPr>
        <p:txBody>
          <a:bodyPr anchor="b" anchorCtr="0">
            <a:normAutofit/>
          </a:bodyPr>
          <a:lstStyle>
            <a:lvl1pPr algn="ctr">
              <a:lnSpc>
                <a:spcPts val="5000"/>
              </a:lnSpc>
              <a:defRPr sz="5000" b="1" i="1" baseline="0">
                <a:solidFill>
                  <a:schemeClr val="bg1"/>
                </a:solidFill>
              </a:defRPr>
            </a:lvl1pPr>
          </a:lstStyle>
          <a:p>
            <a:r>
              <a:rPr lang="en-US"/>
              <a:t>“This what a testimonial page can look like. Add your testimonial here and here and here.”</a:t>
            </a:r>
          </a:p>
        </p:txBody>
      </p:sp>
      <p:grpSp>
        <p:nvGrpSpPr>
          <p:cNvPr id="4" name="Group 3"/>
          <p:cNvGrpSpPr/>
          <p:nvPr userDrawn="1"/>
        </p:nvGrpSpPr>
        <p:grpSpPr>
          <a:xfrm>
            <a:off x="5654902" y="469606"/>
            <a:ext cx="882196" cy="1091777"/>
            <a:chOff x="5654902" y="695877"/>
            <a:chExt cx="882196" cy="1091777"/>
          </a:xfrm>
        </p:grpSpPr>
        <p:sp>
          <p:nvSpPr>
            <p:cNvPr id="2" name="Oval 1"/>
            <p:cNvSpPr/>
            <p:nvPr userDrawn="1"/>
          </p:nvSpPr>
          <p:spPr>
            <a:xfrm>
              <a:off x="5654902" y="695877"/>
              <a:ext cx="882196" cy="882196"/>
            </a:xfrm>
            <a:prstGeom prst="ellipse">
              <a:avLst/>
            </a:prstGeom>
            <a:noFill/>
            <a:ln w="666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5881254" y="771991"/>
              <a:ext cx="401782" cy="1015663"/>
            </a:xfrm>
            <a:prstGeom prst="rect">
              <a:avLst/>
            </a:prstGeom>
            <a:noFill/>
          </p:spPr>
          <p:txBody>
            <a:bodyPr wrap="square" rtlCol="0">
              <a:spAutoFit/>
            </a:bodyPr>
            <a:lstStyle/>
            <a:p>
              <a:pPr algn="ctr"/>
              <a:r>
                <a:rPr lang="en-US" sz="6000">
                  <a:solidFill>
                    <a:schemeClr val="accent5"/>
                  </a:solidFill>
                  <a:latin typeface="Times New Roman" charset="0"/>
                  <a:ea typeface="Times New Roman" charset="0"/>
                  <a:cs typeface="Times New Roman" charset="0"/>
                </a:rPr>
                <a:t>“</a:t>
              </a:r>
            </a:p>
          </p:txBody>
        </p:sp>
      </p:grpSp>
      <p:sp>
        <p:nvSpPr>
          <p:cNvPr id="6" name="Content Placeholder 5"/>
          <p:cNvSpPr>
            <a:spLocks noGrp="1"/>
          </p:cNvSpPr>
          <p:nvPr>
            <p:ph sz="quarter" idx="10" hasCustomPrompt="1"/>
          </p:nvPr>
        </p:nvSpPr>
        <p:spPr>
          <a:xfrm>
            <a:off x="365760" y="4668202"/>
            <a:ext cx="11430000" cy="806450"/>
          </a:xfrm>
        </p:spPr>
        <p:txBody>
          <a:bodyPr/>
          <a:lstStyle>
            <a:lvl1pPr marL="0" indent="0" algn="ctr">
              <a:buNone/>
              <a:defRPr i="1" baseline="0">
                <a:solidFill>
                  <a:schemeClr val="accent6"/>
                </a:solidFill>
              </a:defRPr>
            </a:lvl1pPr>
            <a:lvl2pPr marL="457189" indent="0">
              <a:buNone/>
              <a:defRPr>
                <a:solidFill>
                  <a:schemeClr val="accent6"/>
                </a:solidFill>
              </a:defRPr>
            </a:lvl2pPr>
            <a:lvl3pPr marL="914377" indent="0">
              <a:buNone/>
              <a:defRPr>
                <a:solidFill>
                  <a:schemeClr val="accent6"/>
                </a:solidFill>
              </a:defRPr>
            </a:lvl3pPr>
            <a:lvl4pPr marL="1371566" indent="0">
              <a:buNone/>
              <a:defRPr>
                <a:solidFill>
                  <a:schemeClr val="accent6"/>
                </a:solidFill>
              </a:defRPr>
            </a:lvl4pPr>
            <a:lvl5pPr marL="1828755" indent="0">
              <a:buNone/>
              <a:defRPr>
                <a:solidFill>
                  <a:schemeClr val="accent6"/>
                </a:solidFill>
              </a:defRPr>
            </a:lvl5pPr>
          </a:lstStyle>
          <a:p>
            <a:pPr lvl="0"/>
            <a:r>
              <a:rPr lang="en-US" err="1"/>
              <a:t>FirstName</a:t>
            </a:r>
            <a:r>
              <a:rPr lang="en-US"/>
              <a:t>, SilverSneakers Member</a:t>
            </a:r>
          </a:p>
        </p:txBody>
      </p:sp>
      <p:sp>
        <p:nvSpPr>
          <p:cNvPr id="11" name="TextBox 10"/>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15109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bg1"/>
                </a:solidFill>
                <a:latin typeface="Calibri Light" charset="0"/>
              </a:rPr>
              <a:t>© </a:t>
            </a:r>
            <a:r>
              <a:rPr lang="is-IS" sz="800" b="0" i="0" baseline="0">
                <a:solidFill>
                  <a:schemeClr val="bg1"/>
                </a:solidFill>
                <a:latin typeface="Calibri Light" charset="0"/>
              </a:rPr>
              <a:t>2020</a:t>
            </a:r>
            <a:r>
              <a:rPr lang="en-US" sz="800" b="0" i="0" baseline="0">
                <a:solidFill>
                  <a:schemeClr val="bg1"/>
                </a:solidFill>
                <a:latin typeface="Calibri Light" charset="0"/>
              </a:rPr>
              <a:t> Tivity Health, Inc. All rights reserved.</a:t>
            </a:r>
          </a:p>
        </p:txBody>
      </p:sp>
      <p:pic>
        <p:nvPicPr>
          <p:cNvPr id="15" name="Picture 14">
            <a:extLst>
              <a:ext uri="{FF2B5EF4-FFF2-40B4-BE49-F238E27FC236}">
                <a16:creationId xmlns:a16="http://schemas.microsoft.com/office/drawing/2014/main" id="{D5BC670C-4D1C-BC46-ADB3-EEEA6FB32E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2203986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825625"/>
            <a:ext cx="114300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3395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4"/>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4"/>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112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B46A92-130E-4584-9797-8C065A13A009}"/>
              </a:ext>
            </a:extLst>
          </p:cNvPr>
          <p:cNvSpPr>
            <a:spLocks noGrp="1"/>
          </p:cNvSpPr>
          <p:nvPr>
            <p:ph type="title"/>
          </p:nvPr>
        </p:nvSpPr>
        <p:spPr>
          <a:xfrm>
            <a:off x="0" y="248015"/>
            <a:ext cx="12192000" cy="581040"/>
          </a:xfrm>
        </p:spPr>
        <p:txBody>
          <a:bodyPr/>
          <a:lstStyle/>
          <a:p>
            <a:r>
              <a:rPr lang="en-US" sz="5400" dirty="0">
                <a:latin typeface="Arial Narrow" panose="020B0606020202030204" pitchFamily="34" charset="0"/>
              </a:rPr>
              <a:t>With SilverSneakers, you’re free to move</a:t>
            </a:r>
          </a:p>
        </p:txBody>
      </p:sp>
      <p:pic>
        <p:nvPicPr>
          <p:cNvPr id="27" name="Picture 26">
            <a:extLst>
              <a:ext uri="{FF2B5EF4-FFF2-40B4-BE49-F238E27FC236}">
                <a16:creationId xmlns:a16="http://schemas.microsoft.com/office/drawing/2014/main" id="{BAE60E51-061C-42EF-9A1A-0AC0840CC27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2547" t="7832" r="10090" b="75755"/>
          <a:stretch/>
        </p:blipFill>
        <p:spPr>
          <a:xfrm>
            <a:off x="6153283" y="4103780"/>
            <a:ext cx="912527" cy="920988"/>
          </a:xfrm>
          <a:prstGeom prst="rect">
            <a:avLst/>
          </a:prstGeom>
          <a:ln>
            <a:noFill/>
          </a:ln>
        </p:spPr>
      </p:pic>
      <p:pic>
        <p:nvPicPr>
          <p:cNvPr id="31" name="Picture 30">
            <a:extLst>
              <a:ext uri="{FF2B5EF4-FFF2-40B4-BE49-F238E27FC236}">
                <a16:creationId xmlns:a16="http://schemas.microsoft.com/office/drawing/2014/main" id="{1F8748CA-451B-4A4F-9A04-52B35172BE5B}"/>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0571" t="37188" r="77510" b="41455"/>
          <a:stretch/>
        </p:blipFill>
        <p:spPr>
          <a:xfrm>
            <a:off x="6092686" y="1791812"/>
            <a:ext cx="899815" cy="920988"/>
          </a:xfrm>
          <a:prstGeom prst="rect">
            <a:avLst/>
          </a:prstGeom>
          <a:ln>
            <a:noFill/>
          </a:ln>
        </p:spPr>
      </p:pic>
      <p:pic>
        <p:nvPicPr>
          <p:cNvPr id="33" name="Picture 32">
            <a:extLst>
              <a:ext uri="{FF2B5EF4-FFF2-40B4-BE49-F238E27FC236}">
                <a16:creationId xmlns:a16="http://schemas.microsoft.com/office/drawing/2014/main" id="{19136E6F-2301-4C98-895B-C81B1585AB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7102" y="6102006"/>
            <a:ext cx="1737401" cy="699997"/>
          </a:xfrm>
          <a:prstGeom prst="rect">
            <a:avLst/>
          </a:prstGeom>
        </p:spPr>
      </p:pic>
      <p:sp>
        <p:nvSpPr>
          <p:cNvPr id="35" name="TextBox 34">
            <a:extLst>
              <a:ext uri="{FF2B5EF4-FFF2-40B4-BE49-F238E27FC236}">
                <a16:creationId xmlns:a16="http://schemas.microsoft.com/office/drawing/2014/main" id="{EE6E786C-34EF-497F-852A-08523D60C8E7}"/>
              </a:ext>
            </a:extLst>
          </p:cNvPr>
          <p:cNvSpPr txBox="1"/>
          <p:nvPr/>
        </p:nvSpPr>
        <p:spPr>
          <a:xfrm>
            <a:off x="0" y="5338567"/>
            <a:ext cx="12192000" cy="677108"/>
          </a:xfrm>
          <a:prstGeom prst="rect">
            <a:avLst/>
          </a:prstGeom>
          <a:solidFill>
            <a:schemeClr val="tx1"/>
          </a:solidFill>
        </p:spPr>
        <p:txBody>
          <a:bodyPr wrap="square" rtlCol="0">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en-US" sz="1867" b="1" i="0" u="sng" strike="noStrike" kern="0" cap="none" spc="0" normalizeH="0" baseline="0" noProof="0" dirty="0">
                <a:ln>
                  <a:noFill/>
                </a:ln>
                <a:solidFill>
                  <a:schemeClr val="bg1"/>
                </a:solidFill>
                <a:effectLst/>
                <a:uLnTx/>
                <a:uFillTx/>
                <a:cs typeface="Times New Roman" panose="02020603050405020304" pitchFamily="18" charset="0"/>
              </a:rPr>
              <a:t>Get Started by creating your </a:t>
            </a:r>
            <a:r>
              <a:rPr kumimoji="0" lang="en-US" sz="2000" b="1" i="0" u="sng" strike="noStrike" kern="0" cap="none" spc="0" normalizeH="0" baseline="0" noProof="0" dirty="0">
                <a:ln>
                  <a:noFill/>
                </a:ln>
                <a:solidFill>
                  <a:schemeClr val="bg1"/>
                </a:solidFill>
                <a:effectLst/>
                <a:uLnTx/>
                <a:uFillTx/>
                <a:cs typeface="Times New Roman" panose="02020603050405020304" pitchFamily="18" charset="0"/>
              </a:rPr>
              <a:t>FREE online member account </a:t>
            </a:r>
            <a:r>
              <a:rPr kumimoji="0" lang="en-US" sz="1867" b="1" i="0" u="sng" strike="noStrike" kern="0" cap="none" spc="0" normalizeH="0" baseline="0" noProof="0" dirty="0">
                <a:ln>
                  <a:noFill/>
                </a:ln>
                <a:solidFill>
                  <a:schemeClr val="bg1"/>
                </a:solidFill>
                <a:effectLst/>
                <a:uLnTx/>
                <a:uFillTx/>
                <a:cs typeface="Times New Roman" panose="02020603050405020304" pitchFamily="18" charset="0"/>
              </a:rPr>
              <a:t>at SilverSneakers.com</a:t>
            </a:r>
          </a:p>
          <a:p>
            <a:pPr marL="0" marR="0" lvl="0" indent="0" algn="ctr" defTabSz="609539" eaLnBrk="1" fontAlgn="auto" latinLnBrk="0" hangingPunct="1">
              <a:lnSpc>
                <a:spcPct val="100000"/>
              </a:lnSpc>
              <a:spcBef>
                <a:spcPts val="0"/>
              </a:spcBef>
              <a:spcAft>
                <a:spcPts val="0"/>
              </a:spcAft>
              <a:buClrTx/>
              <a:buSzTx/>
              <a:buFontTx/>
              <a:buNone/>
              <a:tabLst/>
              <a:defRPr/>
            </a:pPr>
            <a:r>
              <a:rPr lang="en-US" kern="0" dirty="0">
                <a:solidFill>
                  <a:schemeClr val="bg1"/>
                </a:solidFill>
              </a:rPr>
              <a:t>Easily access your 16-digit Member ID, find fitness locations near you, join SilverSneakers LIVE classes, </a:t>
            </a:r>
            <a:r>
              <a:rPr kumimoji="0" lang="en-US" sz="1800" b="0" i="0" u="none" strike="noStrike" kern="0" cap="none" spc="0" normalizeH="0" baseline="0" noProof="0" dirty="0">
                <a:ln>
                  <a:noFill/>
                </a:ln>
                <a:solidFill>
                  <a:schemeClr val="bg1"/>
                </a:solidFill>
                <a:effectLst/>
                <a:uLnTx/>
                <a:uFillTx/>
              </a:rPr>
              <a:t>and so much more!</a:t>
            </a:r>
          </a:p>
        </p:txBody>
      </p:sp>
      <p:pic>
        <p:nvPicPr>
          <p:cNvPr id="40" name="Picture 39">
            <a:extLst>
              <a:ext uri="{FF2B5EF4-FFF2-40B4-BE49-F238E27FC236}">
                <a16:creationId xmlns:a16="http://schemas.microsoft.com/office/drawing/2014/main" id="{DB4B77D3-DD5B-450D-97EC-48FA49DDDF9B}"/>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6338" y="4252007"/>
            <a:ext cx="827140" cy="797942"/>
          </a:xfrm>
          <a:prstGeom prst="rect">
            <a:avLst/>
          </a:prstGeom>
          <a:ln>
            <a:noFill/>
          </a:ln>
        </p:spPr>
      </p:pic>
      <p:sp>
        <p:nvSpPr>
          <p:cNvPr id="15" name="TextBox 14">
            <a:extLst>
              <a:ext uri="{FF2B5EF4-FFF2-40B4-BE49-F238E27FC236}">
                <a16:creationId xmlns:a16="http://schemas.microsoft.com/office/drawing/2014/main" id="{6DD35250-8AC5-449B-9CE5-81323470E8D8}"/>
              </a:ext>
            </a:extLst>
          </p:cNvPr>
          <p:cNvSpPr txBox="1"/>
          <p:nvPr/>
        </p:nvSpPr>
        <p:spPr>
          <a:xfrm>
            <a:off x="0" y="6297237"/>
            <a:ext cx="9173818" cy="400110"/>
          </a:xfrm>
          <a:prstGeom prst="rect">
            <a:avLst/>
          </a:prstGeom>
          <a:noFill/>
        </p:spPr>
        <p:txBody>
          <a:bodyPr wrap="square" rtlCol="0">
            <a:spAutoFit/>
          </a:bodyPr>
          <a:lstStyle/>
          <a:p>
            <a:pPr defTabSz="1219108">
              <a:defRPr/>
            </a:pPr>
            <a:r>
              <a:rPr lang="en-US" sz="1000" dirty="0">
                <a:solidFill>
                  <a:schemeClr val="accent6">
                    <a:lumMod val="50000"/>
                  </a:schemeClr>
                </a:solidFill>
              </a:rPr>
              <a:t>1. Participating locations (“PL”) are not owned or operated by Tivity Health, Inc. or its affiliates.  Use of PL facilities and amenities is limited to terms and conditions of PL basic membership. Facilities and amenities vary by PL.</a:t>
            </a:r>
          </a:p>
        </p:txBody>
      </p:sp>
      <p:sp>
        <p:nvSpPr>
          <p:cNvPr id="16" name="TextBox 15">
            <a:extLst>
              <a:ext uri="{FF2B5EF4-FFF2-40B4-BE49-F238E27FC236}">
                <a16:creationId xmlns:a16="http://schemas.microsoft.com/office/drawing/2014/main" id="{1BA6612B-F3E5-42B8-8EDE-652EDD19B22E}"/>
              </a:ext>
            </a:extLst>
          </p:cNvPr>
          <p:cNvSpPr txBox="1"/>
          <p:nvPr/>
        </p:nvSpPr>
        <p:spPr>
          <a:xfrm>
            <a:off x="0" y="6656316"/>
            <a:ext cx="11045803" cy="246221"/>
          </a:xfrm>
          <a:prstGeom prst="rect">
            <a:avLst/>
          </a:prstGeom>
          <a:noFill/>
        </p:spPr>
        <p:txBody>
          <a:bodyPr wrap="square" rtlCol="0">
            <a:spAutoFit/>
          </a:bodyPr>
          <a:lstStyle/>
          <a:p>
            <a:r>
              <a:rPr lang="en-US" sz="1000" dirty="0">
                <a:solidFill>
                  <a:schemeClr val="accent6">
                    <a:lumMod val="50000"/>
                  </a:schemeClr>
                </a:solidFill>
                <a:latin typeface="Calibri" panose="020F0502020204030204"/>
              </a:rPr>
              <a:t>2. Membership includes SilverSneakers instructor-led group fitness classes.  Some locations offer members additional classes. Classes vary by location. </a:t>
            </a:r>
            <a:endParaRPr lang="en-US" sz="1000" dirty="0">
              <a:solidFill>
                <a:schemeClr val="accent6">
                  <a:lumMod val="50000"/>
                </a:schemeClr>
              </a:solidFill>
            </a:endParaRPr>
          </a:p>
        </p:txBody>
      </p:sp>
      <p:sp>
        <p:nvSpPr>
          <p:cNvPr id="5" name="Title 2">
            <a:extLst>
              <a:ext uri="{FF2B5EF4-FFF2-40B4-BE49-F238E27FC236}">
                <a16:creationId xmlns:a16="http://schemas.microsoft.com/office/drawing/2014/main" id="{591BC378-1330-4603-603A-323681C4E3DB}"/>
              </a:ext>
            </a:extLst>
          </p:cNvPr>
          <p:cNvSpPr txBox="1">
            <a:spLocks/>
          </p:cNvSpPr>
          <p:nvPr/>
        </p:nvSpPr>
        <p:spPr>
          <a:xfrm>
            <a:off x="586409" y="1270878"/>
            <a:ext cx="5506277"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2400" dirty="0">
                <a:latin typeface="Arial Narrow" panose="020B0606020202030204" pitchFamily="34" charset="0"/>
              </a:rPr>
              <a:t>IN THE GYM &amp; YOUR COMMUNITY </a:t>
            </a:r>
          </a:p>
        </p:txBody>
      </p:sp>
      <p:sp>
        <p:nvSpPr>
          <p:cNvPr id="6" name="Rectangle 5">
            <a:extLst>
              <a:ext uri="{FF2B5EF4-FFF2-40B4-BE49-F238E27FC236}">
                <a16:creationId xmlns:a16="http://schemas.microsoft.com/office/drawing/2014/main" id="{B08032A0-B59B-D327-C046-42A2DF6F0216}"/>
              </a:ext>
            </a:extLst>
          </p:cNvPr>
          <p:cNvSpPr/>
          <p:nvPr/>
        </p:nvSpPr>
        <p:spPr>
          <a:xfrm>
            <a:off x="1671401" y="1791812"/>
            <a:ext cx="3869008" cy="3524042"/>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cs typeface="Times New Roman" panose="02020603050405020304" pitchFamily="18" charset="0"/>
              </a:rPr>
              <a:t>Nationwide Network &amp; Reciprocity</a:t>
            </a:r>
            <a:endParaRPr lang="en-US" b="1" kern="0" dirty="0">
              <a:solidFill>
                <a:srgbClr val="0070C0"/>
              </a:solidFill>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solidFill>
                <a:effectLst/>
                <a:uLnTx/>
                <a:uFillTx/>
                <a:cs typeface="Times New Roman" panose="02020603050405020304" pitchFamily="18" charset="0"/>
              </a:rPr>
              <a:t>Access thousands of participating locations nationwide¹ - enroll in as many as </a:t>
            </a:r>
            <a:r>
              <a:rPr kumimoji="0" lang="en-US" sz="1600" b="0" i="0" u="none" strike="noStrike" kern="0" cap="none" spc="0" normalizeH="0" baseline="0" noProof="0" dirty="0" err="1">
                <a:ln>
                  <a:noFill/>
                </a:ln>
                <a:solidFill>
                  <a:schemeClr val="bg2"/>
                </a:solidFill>
                <a:effectLst/>
                <a:uLnTx/>
                <a:uFillTx/>
                <a:cs typeface="Times New Roman" panose="02020603050405020304" pitchFamily="18" charset="0"/>
              </a:rPr>
              <a:t>yo</a:t>
            </a:r>
            <a:r>
              <a:rPr lang="en-US" sz="1600" kern="0" dirty="0">
                <a:solidFill>
                  <a:schemeClr val="bg2"/>
                </a:solidFill>
                <a:cs typeface="Times New Roman" panose="02020603050405020304" pitchFamily="18" charset="0"/>
              </a:rPr>
              <a:t>u like, at any time</a:t>
            </a:r>
            <a:endParaRPr kumimoji="0" lang="en-US" sz="1600" b="0" i="0" u="none" strike="noStrike" kern="0" cap="none" spc="0" normalizeH="0" baseline="0" noProof="0" dirty="0">
              <a:ln>
                <a:noFill/>
              </a:ln>
              <a:solidFill>
                <a:schemeClr val="bg2"/>
              </a:solidFill>
              <a:effectLst/>
              <a:uLnTx/>
              <a:uFillTx/>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70C0"/>
              </a:solidFill>
              <a:effectLst/>
              <a:uLnTx/>
              <a:uFillTx/>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cs typeface="Times New Roman" panose="02020603050405020304" pitchFamily="18" charset="0"/>
              </a:rPr>
              <a:t>Signature SilverSneakers classes </a:t>
            </a:r>
          </a:p>
          <a:p>
            <a:pPr marL="0" marR="0" lvl="0" indent="0" defTabSz="60953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solidFill>
                <a:effectLst/>
                <a:uLnTx/>
                <a:uFillTx/>
                <a:cs typeface="Times New Roman" panose="02020603050405020304" pitchFamily="18" charset="0"/>
              </a:rPr>
              <a:t>Enjoy classes designed by </a:t>
            </a:r>
            <a:r>
              <a:rPr lang="en-US" sz="1600" kern="0" dirty="0">
                <a:solidFill>
                  <a:schemeClr val="bg2"/>
                </a:solidFill>
                <a:cs typeface="Times New Roman" panose="02020603050405020304" pitchFamily="18" charset="0"/>
              </a:rPr>
              <a:t>SilverSneakers instructors </a:t>
            </a:r>
            <a:r>
              <a:rPr kumimoji="0" lang="en-US" sz="1600" b="0" i="0" u="none" strike="noStrike" kern="0" cap="none" spc="0" normalizeH="0" baseline="0" noProof="0" dirty="0">
                <a:ln>
                  <a:noFill/>
                </a:ln>
                <a:solidFill>
                  <a:schemeClr val="bg2"/>
                </a:solidFill>
                <a:effectLst/>
                <a:uLnTx/>
                <a:uFillTx/>
                <a:cs typeface="Times New Roman" panose="02020603050405020304" pitchFamily="18" charset="0"/>
              </a:rPr>
              <a:t>to meet a wide range of skill levels, interests and abilities</a:t>
            </a: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chemeClr val="bg2"/>
              </a:solidFill>
              <a:effectLst/>
              <a:uLnTx/>
              <a:uFillTx/>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cs typeface="Times New Roman" panose="02020603050405020304" pitchFamily="18" charset="0"/>
              </a:rPr>
              <a:t>Social Connection</a:t>
            </a:r>
          </a:p>
          <a:p>
            <a:pPr marL="0" marR="0" lvl="0" indent="0" defTabSz="609539" eaLnBrk="1" fontAlgn="auto" latinLnBrk="0" hangingPunct="1">
              <a:lnSpc>
                <a:spcPct val="100000"/>
              </a:lnSpc>
              <a:spcBef>
                <a:spcPts val="0"/>
              </a:spcBef>
              <a:spcAft>
                <a:spcPts val="0"/>
              </a:spcAft>
              <a:buClrTx/>
              <a:buSzTx/>
              <a:buFontTx/>
              <a:buNone/>
              <a:tabLst/>
              <a:defRPr/>
            </a:pPr>
            <a:r>
              <a:rPr lang="en-US" sz="1600" kern="0" dirty="0">
                <a:solidFill>
                  <a:schemeClr val="bg2"/>
                </a:solidFill>
              </a:rPr>
              <a:t>Be part of a local and national community of millions of adults who are staying active and living longer, healthier, happier lives</a:t>
            </a:r>
            <a:endParaRPr kumimoji="0" lang="en-US" sz="1600" b="0" i="0" u="none" strike="noStrike" kern="0" cap="none" spc="0" normalizeH="0" baseline="0" noProof="0" dirty="0">
              <a:ln>
                <a:noFill/>
              </a:ln>
              <a:solidFill>
                <a:schemeClr val="bg2"/>
              </a:solidFill>
              <a:effectLst/>
              <a:uLnTx/>
              <a:uFillTx/>
            </a:endParaRPr>
          </a:p>
        </p:txBody>
      </p:sp>
      <p:pic>
        <p:nvPicPr>
          <p:cNvPr id="7" name="Picture 6">
            <a:extLst>
              <a:ext uri="{FF2B5EF4-FFF2-40B4-BE49-F238E27FC236}">
                <a16:creationId xmlns:a16="http://schemas.microsoft.com/office/drawing/2014/main" id="{B114DC1A-470B-85CD-F304-DFF843D8BE97}"/>
              </a:ext>
            </a:extLst>
          </p:cNvPr>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68222" y="1856259"/>
            <a:ext cx="894125" cy="874946"/>
          </a:xfrm>
          <a:prstGeom prst="rect">
            <a:avLst/>
          </a:prstGeom>
          <a:ln>
            <a:noFill/>
          </a:ln>
        </p:spPr>
      </p:pic>
      <p:pic>
        <p:nvPicPr>
          <p:cNvPr id="9" name="Picture 8">
            <a:extLst>
              <a:ext uri="{FF2B5EF4-FFF2-40B4-BE49-F238E27FC236}">
                <a16:creationId xmlns:a16="http://schemas.microsoft.com/office/drawing/2014/main" id="{C5E8F1FE-4E86-5FE4-7456-CC2151B31CF7}"/>
              </a:ext>
            </a:extLst>
          </p:cNvPr>
          <p:cNvPicPr>
            <a:picLocks noChangeAspect="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5553" y="3077270"/>
            <a:ext cx="827141" cy="828671"/>
          </a:xfrm>
          <a:prstGeom prst="rect">
            <a:avLst/>
          </a:prstGeom>
          <a:ln>
            <a:noFill/>
          </a:ln>
        </p:spPr>
      </p:pic>
      <p:sp>
        <p:nvSpPr>
          <p:cNvPr id="10" name="Title 2">
            <a:extLst>
              <a:ext uri="{FF2B5EF4-FFF2-40B4-BE49-F238E27FC236}">
                <a16:creationId xmlns:a16="http://schemas.microsoft.com/office/drawing/2014/main" id="{8D353C11-6A02-8A6B-68D1-B057C7D8F269}"/>
              </a:ext>
            </a:extLst>
          </p:cNvPr>
          <p:cNvSpPr txBox="1">
            <a:spLocks/>
          </p:cNvSpPr>
          <p:nvPr/>
        </p:nvSpPr>
        <p:spPr>
          <a:xfrm>
            <a:off x="6035429" y="1280527"/>
            <a:ext cx="5488348"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2400" dirty="0">
                <a:latin typeface="Arial Narrow" panose="020B0606020202030204" pitchFamily="34" charset="0"/>
              </a:rPr>
              <a:t>AT HOME OR ON THE GO</a:t>
            </a:r>
          </a:p>
        </p:txBody>
      </p:sp>
      <p:sp>
        <p:nvSpPr>
          <p:cNvPr id="11" name="Rectangle 10">
            <a:extLst>
              <a:ext uri="{FF2B5EF4-FFF2-40B4-BE49-F238E27FC236}">
                <a16:creationId xmlns:a16="http://schemas.microsoft.com/office/drawing/2014/main" id="{3554E394-C007-5983-67ED-A960F24CDE05}"/>
              </a:ext>
            </a:extLst>
          </p:cNvPr>
          <p:cNvSpPr/>
          <p:nvPr/>
        </p:nvSpPr>
        <p:spPr>
          <a:xfrm>
            <a:off x="7095592" y="1801873"/>
            <a:ext cx="4314529" cy="1692771"/>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cs typeface="Times New Roman" panose="02020603050405020304" pitchFamily="18" charset="0"/>
              </a:rPr>
              <a:t>SilverSneakers LIVE</a:t>
            </a:r>
            <a:endParaRPr lang="en-US" b="1" kern="0" dirty="0">
              <a:solidFill>
                <a:srgbClr val="0070C0"/>
              </a:solidFill>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600" b="0" kern="0" dirty="0">
                <a:solidFill>
                  <a:schemeClr val="bg2"/>
                </a:solidFill>
                <a:latin typeface="Calibri" panose="020F0502020204030204"/>
              </a:rPr>
              <a:t>Join online classes for all levels &amp; abilities, led by specially trained instructors 7 days a week</a:t>
            </a:r>
            <a:endParaRPr kumimoji="0" lang="en-US" sz="900" b="1" i="0" u="none" strike="noStrike" kern="0" cap="none" spc="0" normalizeH="0" baseline="0" noProof="0" dirty="0">
              <a:ln>
                <a:noFill/>
              </a:ln>
              <a:solidFill>
                <a:srgbClr val="0070C0"/>
              </a:solidFill>
              <a:effectLst/>
              <a:uLnTx/>
              <a:uFillTx/>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0070C0"/>
              </a:solidFill>
              <a:effectLst/>
              <a:uLnTx/>
              <a:uFillTx/>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endParaRPr lang="en-US" b="1" kern="0" dirty="0">
              <a:solidFill>
                <a:srgbClr val="0070C0"/>
              </a:solidFill>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0070C0"/>
              </a:solidFill>
              <a:effectLst/>
              <a:uLnTx/>
              <a:uFillTx/>
              <a:cs typeface="Times New Roman" panose="02020603050405020304" pitchFamily="18" charset="0"/>
            </a:endParaRPr>
          </a:p>
        </p:txBody>
      </p:sp>
      <p:sp>
        <p:nvSpPr>
          <p:cNvPr id="12" name="TextBox 11">
            <a:extLst>
              <a:ext uri="{FF2B5EF4-FFF2-40B4-BE49-F238E27FC236}">
                <a16:creationId xmlns:a16="http://schemas.microsoft.com/office/drawing/2014/main" id="{0BEFA3BE-B07B-5EDF-81D7-D46DE23849E2}"/>
              </a:ext>
            </a:extLst>
          </p:cNvPr>
          <p:cNvSpPr txBox="1"/>
          <p:nvPr/>
        </p:nvSpPr>
        <p:spPr>
          <a:xfrm>
            <a:off x="7064116" y="2906112"/>
            <a:ext cx="4236675" cy="861774"/>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cs typeface="Times New Roman" panose="02020603050405020304" pitchFamily="18" charset="0"/>
              </a:rPr>
              <a:t>SilverSneakers On-Demand</a:t>
            </a:r>
          </a:p>
          <a:p>
            <a:pPr marL="0" marR="0" lvl="0" indent="0" defTabSz="609539" eaLnBrk="1" fontAlgn="auto" latinLnBrk="0" hangingPunct="1">
              <a:lnSpc>
                <a:spcPct val="100000"/>
              </a:lnSpc>
              <a:spcBef>
                <a:spcPts val="0"/>
              </a:spcBef>
              <a:spcAft>
                <a:spcPts val="0"/>
              </a:spcAft>
              <a:buClrTx/>
              <a:buSzTx/>
              <a:buFontTx/>
              <a:buNone/>
              <a:tabLst/>
              <a:defRPr/>
            </a:pPr>
            <a:r>
              <a:rPr lang="en-US" sz="1600" kern="0" dirty="0">
                <a:solidFill>
                  <a:schemeClr val="bg2"/>
                </a:solidFill>
                <a:latin typeface="Calibri" panose="020F0502020204030204"/>
              </a:rPr>
              <a:t>Get h</a:t>
            </a:r>
            <a:r>
              <a:rPr lang="en-US" sz="1600" b="0" kern="0" dirty="0">
                <a:solidFill>
                  <a:schemeClr val="bg2"/>
                </a:solidFill>
                <a:latin typeface="Calibri" panose="020F0502020204030204"/>
              </a:rPr>
              <a:t>undreds of workout videos and workshops that you can view as often as you like</a:t>
            </a:r>
            <a:endParaRPr kumimoji="0" lang="en-US" sz="1600" b="0" i="0" u="none" strike="noStrike" kern="0" cap="none" spc="0" normalizeH="0" baseline="0" noProof="0" dirty="0">
              <a:ln>
                <a:noFill/>
              </a:ln>
              <a:solidFill>
                <a:schemeClr val="bg2"/>
              </a:solidFill>
              <a:effectLst/>
              <a:uLnTx/>
              <a:uFillTx/>
              <a:cs typeface="Times New Roman" panose="02020603050405020304" pitchFamily="18" charset="0"/>
            </a:endParaRPr>
          </a:p>
        </p:txBody>
      </p:sp>
      <p:pic>
        <p:nvPicPr>
          <p:cNvPr id="13" name="Picture 12">
            <a:extLst>
              <a:ext uri="{FF2B5EF4-FFF2-40B4-BE49-F238E27FC236}">
                <a16:creationId xmlns:a16="http://schemas.microsoft.com/office/drawing/2014/main" id="{D2309C06-3F70-D93E-5C2F-1EF7980C836B}"/>
              </a:ext>
            </a:extLst>
          </p:cNvPr>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36973" y="2968990"/>
            <a:ext cx="825881" cy="845314"/>
          </a:xfrm>
          <a:prstGeom prst="rect">
            <a:avLst/>
          </a:prstGeom>
          <a:ln>
            <a:noFill/>
          </a:ln>
        </p:spPr>
      </p:pic>
      <p:sp>
        <p:nvSpPr>
          <p:cNvPr id="14" name="TextBox 13">
            <a:extLst>
              <a:ext uri="{FF2B5EF4-FFF2-40B4-BE49-F238E27FC236}">
                <a16:creationId xmlns:a16="http://schemas.microsoft.com/office/drawing/2014/main" id="{A9158BD3-742E-6F55-47B5-8554C75E62C9}"/>
              </a:ext>
            </a:extLst>
          </p:cNvPr>
          <p:cNvSpPr txBox="1"/>
          <p:nvPr/>
        </p:nvSpPr>
        <p:spPr>
          <a:xfrm>
            <a:off x="7052136" y="3988462"/>
            <a:ext cx="4676038" cy="1107996"/>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cs typeface="Times New Roman" panose="02020603050405020304" pitchFamily="18" charset="0"/>
              </a:rPr>
              <a:t>SilverSneakers GO </a:t>
            </a:r>
            <a:r>
              <a:rPr lang="en-US" b="1" kern="0" dirty="0">
                <a:solidFill>
                  <a:srgbClr val="0070C0"/>
                </a:solidFill>
                <a:cs typeface="Times New Roman" panose="02020603050405020304" pitchFamily="18" charset="0"/>
              </a:rPr>
              <a:t>mobile app</a:t>
            </a:r>
            <a:endParaRPr kumimoji="0" lang="en-US" b="1" i="0" u="none" strike="noStrike" kern="0" cap="none" spc="0" normalizeH="0" baseline="0" noProof="0" dirty="0">
              <a:ln>
                <a:noFill/>
              </a:ln>
              <a:solidFill>
                <a:srgbClr val="0070C0"/>
              </a:solidFill>
              <a:effectLst/>
              <a:uLnTx/>
              <a:uFillTx/>
              <a:cs typeface="Times New Roman" panose="02020603050405020304" pitchFamily="18"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600" b="0" kern="0" dirty="0">
                <a:solidFill>
                  <a:schemeClr val="bg2"/>
                </a:solidFill>
                <a:latin typeface="Calibri" panose="020F0502020204030204"/>
              </a:rPr>
              <a:t>Download the perfect on-the-go companion that offers personalized resources, adjustable workout plans and more</a:t>
            </a:r>
            <a:endParaRPr kumimoji="0" lang="en-US" sz="1600" b="0" i="0" u="none" strike="noStrike" kern="0" cap="none" spc="0" normalizeH="0" baseline="0" noProof="0" dirty="0">
              <a:ln>
                <a:noFill/>
              </a:ln>
              <a:solidFill>
                <a:schemeClr val="bg2"/>
              </a:solidFill>
              <a:effectLst/>
              <a:uLnTx/>
              <a:uFillTx/>
              <a:cs typeface="Times New Roman" panose="02020603050405020304" pitchFamily="18" charset="0"/>
            </a:endParaRPr>
          </a:p>
        </p:txBody>
      </p:sp>
    </p:spTree>
    <p:extLst>
      <p:ext uri="{BB962C8B-B14F-4D97-AF65-F5344CB8AC3E}">
        <p14:creationId xmlns:p14="http://schemas.microsoft.com/office/powerpoint/2010/main" val="217091835"/>
      </p:ext>
    </p:extLst>
  </p:cSld>
  <p:clrMapOvr>
    <a:masterClrMapping/>
  </p:clrMapOvr>
</p:sld>
</file>

<file path=ppt/theme/theme1.xml><?xml version="1.0" encoding="utf-8"?>
<a:theme xmlns:a="http://schemas.openxmlformats.org/drawingml/2006/main" name="1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2.xml><?xml version="1.0" encoding="utf-8"?>
<a:theme xmlns:a="http://schemas.openxmlformats.org/drawingml/2006/main" name="SilverSneakers Theme">
  <a:themeElements>
    <a:clrScheme name="SilverSneakers 2018c">
      <a:dk1>
        <a:srgbClr val="0074C8"/>
      </a:dk1>
      <a:lt1>
        <a:srgbClr val="FFFEFE"/>
      </a:lt1>
      <a:dk2>
        <a:srgbClr val="E87721"/>
      </a:dk2>
      <a:lt2>
        <a:srgbClr val="000000"/>
      </a:lt2>
      <a:accent1>
        <a:srgbClr val="0074C8"/>
      </a:accent1>
      <a:accent2>
        <a:srgbClr val="006395"/>
      </a:accent2>
      <a:accent3>
        <a:srgbClr val="E87721"/>
      </a:accent3>
      <a:accent4>
        <a:srgbClr val="505050"/>
      </a:accent4>
      <a:accent5>
        <a:srgbClr val="00C0F3"/>
      </a:accent5>
      <a:accent6>
        <a:srgbClr val="EFEFEF"/>
      </a:accent6>
      <a:hlink>
        <a:srgbClr val="E87721"/>
      </a:hlink>
      <a:folHlink>
        <a:srgbClr val="E8772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4594PPT_Wide16x9_0218" id="{EC24004C-923D-8142-A0CE-14278434EE4B}" vid="{C1717760-1479-7E45-9A3E-868B51F41E40}"/>
    </a:ext>
  </a:extLst>
</a:theme>
</file>

<file path=ppt/theme/theme3.xml><?xml version="1.0" encoding="utf-8"?>
<a:theme xmlns:a="http://schemas.openxmlformats.org/drawingml/2006/main" name="2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297A618CC6148A2FE05BAABC6DD2C" ma:contentTypeVersion="15" ma:contentTypeDescription="Create a new document." ma:contentTypeScope="" ma:versionID="09ff6f125e952679fd68f942a4b06cf8">
  <xsd:schema xmlns:xsd="http://www.w3.org/2001/XMLSchema" xmlns:xs="http://www.w3.org/2001/XMLSchema" xmlns:p="http://schemas.microsoft.com/office/2006/metadata/properties" xmlns:ns1="http://schemas.microsoft.com/sharepoint/v3" xmlns:ns2="5595bdec-d93e-494c-be95-c1d26364b723" xmlns:ns3="2d7942c2-a955-4d47-9a0d-7a99b7b849a1" targetNamespace="http://schemas.microsoft.com/office/2006/metadata/properties" ma:root="true" ma:fieldsID="e087956329512ef0eafc2c396b73e77a" ns1:_="" ns2:_="" ns3:_="">
    <xsd:import namespace="http://schemas.microsoft.com/sharepoint/v3"/>
    <xsd:import namespace="5595bdec-d93e-494c-be95-c1d26364b723"/>
    <xsd:import namespace="2d7942c2-a955-4d47-9a0d-7a99b7b84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1:_ip_UnifiedCompliancePolicyProperties" minOccurs="0"/>
                <xsd:element ref="ns1:_ip_UnifiedCompliancePolicyUIActio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95bdec-d93e-494c-be95-c1d26364b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7942c2-a955-4d47-9a0d-7a99b7b849a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B95FF48-F221-4222-B98C-C76397A0E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95bdec-d93e-494c-be95-c1d26364b723"/>
    <ds:schemaRef ds:uri="2d7942c2-a955-4d47-9a0d-7a99b7b84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F5BF2-C4F2-4D0C-9D61-0E34E4D47A3A}">
  <ds:schemaRefs>
    <ds:schemaRef ds:uri="http://schemas.microsoft.com/sharepoint/v3/contenttype/forms"/>
  </ds:schemaRefs>
</ds:datastoreItem>
</file>

<file path=customXml/itemProps3.xml><?xml version="1.0" encoding="utf-8"?>
<ds:datastoreItem xmlns:ds="http://schemas.openxmlformats.org/officeDocument/2006/customXml" ds:itemID="{7D3C56B8-9443-41A9-A7BC-B05836578C8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d7942c2-a955-4d47-9a0d-7a99b7b849a1"/>
    <ds:schemaRef ds:uri="5595bdec-d93e-494c-be95-c1d26364b7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15673</TotalTime>
  <Words>307</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Narrow</vt:lpstr>
      <vt:lpstr>Calibri</vt:lpstr>
      <vt:lpstr>Calibri Light</vt:lpstr>
      <vt:lpstr>Times New Roman</vt:lpstr>
      <vt:lpstr>1_Headers + Content Layout</vt:lpstr>
      <vt:lpstr>SilverSneakers Theme</vt:lpstr>
      <vt:lpstr>2_Headers + Content Layout</vt:lpstr>
      <vt:lpstr>With SilverSneakers, you’re free to move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SilverSneakers Program</dc:title>
  <dc:creator>George, Susan</dc:creator>
  <cp:lastModifiedBy>Farias, Marisa</cp:lastModifiedBy>
  <cp:revision>18</cp:revision>
  <dcterms:created xsi:type="dcterms:W3CDTF">2021-05-21T18:05:49Z</dcterms:created>
  <dcterms:modified xsi:type="dcterms:W3CDTF">2023-07-31T16:21:39Z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0x010100995297A618CC6148A2FE05BAABC6DD2C</vt:lpwstr>
  </property>
</Properties>
</file>