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92" r:id="rId6"/>
  </p:sldMasterIdLst>
  <p:notesMasterIdLst>
    <p:notesMasterId r:id="rId8"/>
  </p:notesMasterIdLst>
  <p:sldIdLst>
    <p:sldId id="34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4D4B04-171C-01E9-6309-C0C279B176E6}" name="Krynak, Amy" initials="KA" userId="S::amy.krynak@tivityhealth.com::80307bc1-7c53-4131-b167-43d8a9970ea8" providerId="AD"/>
  <p188:author id="{F4650492-6560-6EE7-A60F-4398B43EF170}" name="Zendejas, Ally" initials="ZA" userId="S::Ally.Zendejas@tivityhealth.com::7cd9e86f-819f-4619-a7b5-0f101430e5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C9"/>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05" autoAdjust="0"/>
    <p:restoredTop sz="94609"/>
  </p:normalViewPr>
  <p:slideViewPr>
    <p:cSldViewPr snapToGrid="0">
      <p:cViewPr varScale="1">
        <p:scale>
          <a:sx n="151" d="100"/>
          <a:sy n="151" d="100"/>
        </p:scale>
        <p:origin x="10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1B074-EFEA-4F5B-AB59-CDF620ACE116}" type="datetimeFigureOut">
              <a:rPr lang="en-US" smtClean="0"/>
              <a:t>7/8/24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AD16A-3BAE-4009-838C-C39E3A7B48EC}" type="slidenum">
              <a:rPr lang="en-US" smtClean="0"/>
              <a:t>‹#›</a:t>
            </a:fld>
            <a:endParaRPr lang="en-US"/>
          </a:p>
        </p:txBody>
      </p:sp>
    </p:spTree>
    <p:extLst>
      <p:ext uri="{BB962C8B-B14F-4D97-AF65-F5344CB8AC3E}">
        <p14:creationId xmlns:p14="http://schemas.microsoft.com/office/powerpoint/2010/main" val="1899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on </a:t>
            </a:r>
            <a:r>
              <a:rPr lang="en-US" dirty="0" err="1"/>
              <a:t>SilverSneakers.com</a:t>
            </a:r>
            <a:r>
              <a:rPr lang="en-US" dirty="0"/>
              <a:t>, don’t forget to check out the volumes of information through OnDemand educational videos, programs on balance and fall prevention, and our incredible resources to help relax and manage stress.   SilverSneakers is more than just a membership. It’s a place become healthy physically, emotionally and socially.</a:t>
            </a:r>
          </a:p>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A8D6B8D-BA1E-B647-83D5-A1710A90E876}" type="slidenum">
              <a:rPr kumimoji="0" lang="en-US" sz="1200" b="0" i="0" u="none" strike="noStrike" kern="1200" cap="none" spc="0" normalizeH="0" baseline="0" noProof="0" smtClean="0">
                <a:ln>
                  <a:noFill/>
                </a:ln>
                <a:solidFill>
                  <a:prstClr val="black"/>
                </a:solidFill>
                <a:effectLst/>
                <a:uLnTx/>
                <a:uFillTx/>
                <a:latin typeface="Calibri Light"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Light" charset="0"/>
              <a:ea typeface="+mn-ea"/>
              <a:cs typeface="+mn-cs"/>
            </a:endParaRPr>
          </a:p>
        </p:txBody>
      </p:sp>
    </p:spTree>
    <p:extLst>
      <p:ext uri="{BB962C8B-B14F-4D97-AF65-F5344CB8AC3E}">
        <p14:creationId xmlns:p14="http://schemas.microsoft.com/office/powerpoint/2010/main" val="1849536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50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_Light_Gray">
    <p:spTree>
      <p:nvGrpSpPr>
        <p:cNvPr id="1" name=""/>
        <p:cNvGrpSpPr/>
        <p:nvPr/>
      </p:nvGrpSpPr>
      <p:grpSpPr>
        <a:xfrm>
          <a:off x="0" y="0"/>
          <a:ext cx="0" cy="0"/>
          <a:chOff x="0" y="0"/>
          <a:chExt cx="0" cy="0"/>
        </a:xfrm>
      </p:grpSpPr>
      <p:sp>
        <p:nvSpPr>
          <p:cNvPr id="6" name="Rectangle 5"/>
          <p:cNvSpPr/>
          <p:nvPr userDrawn="1"/>
        </p:nvSpPr>
        <p:spPr>
          <a:xfrm>
            <a:off x="0" y="2"/>
            <a:ext cx="12192000" cy="6857999"/>
          </a:xfrm>
          <a:prstGeom prst="rect">
            <a:avLst/>
          </a:prstGeom>
          <a:solidFill>
            <a:schemeClr val="accent6"/>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schemeClr val="bg2"/>
              </a:solidFill>
              <a:latin typeface="Calibri Light" charset="0"/>
            </a:endParaRPr>
          </a:p>
        </p:txBody>
      </p:sp>
      <p:sp>
        <p:nvSpPr>
          <p:cNvPr id="11" name="Slide Number Placeholder 5"/>
          <p:cNvSpPr txBox="1">
            <a:spLocks/>
          </p:cNvSpPr>
          <p:nvPr userDrawn="1"/>
        </p:nvSpPr>
        <p:spPr>
          <a:xfrm>
            <a:off x="4724400" y="6485287"/>
            <a:ext cx="2743200" cy="365125"/>
          </a:xfrm>
          <a:prstGeom prst="rect">
            <a:avLst/>
          </a:prstGeom>
        </p:spPr>
        <p:txBody>
          <a:bodyPr/>
          <a:lstStyle>
            <a:defPPr>
              <a:defRPr lang="en-US"/>
            </a:defPPr>
            <a:lvl1pPr marL="0" algn="ctr" defTabSz="914400" rtl="0" eaLnBrk="1" latinLnBrk="0" hangingPunct="1">
              <a:defRPr sz="1800" kern="1200">
                <a:solidFill>
                  <a:schemeClr val="accent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573ED5-7FC3-214D-91AD-867102595498}" type="slidenum">
              <a:rPr lang="en-US" sz="1200" smtClean="0">
                <a:solidFill>
                  <a:schemeClr val="accent4"/>
                </a:solidFill>
              </a:rPr>
              <a:pPr/>
              <a:t>‹#›</a:t>
            </a:fld>
            <a:endParaRPr lang="en-US" sz="1200">
              <a:solidFill>
                <a:schemeClr val="accent4"/>
              </a:solidFill>
            </a:endParaRPr>
          </a:p>
        </p:txBody>
      </p:sp>
      <p:sp>
        <p:nvSpPr>
          <p:cNvPr id="14" name="TextBox 13"/>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solidFill>
                <a:latin typeface="Calibri Light" charset="0"/>
              </a:rPr>
              <a:t>© </a:t>
            </a:r>
            <a:r>
              <a:rPr lang="is-IS" sz="800" b="0" i="0" baseline="0">
                <a:solidFill>
                  <a:schemeClr val="accent4"/>
                </a:solidFill>
                <a:latin typeface="Calibri Light" charset="0"/>
              </a:rPr>
              <a:t>2020</a:t>
            </a:r>
            <a:r>
              <a:rPr lang="en-US" sz="800" b="0" i="0" baseline="0">
                <a:solidFill>
                  <a:schemeClr val="accent4"/>
                </a:solidFill>
                <a:latin typeface="Calibri Light" charset="0"/>
              </a:rPr>
              <a:t> Tivity Health, Inc. All rights reserved.</a:t>
            </a:r>
          </a:p>
        </p:txBody>
      </p:sp>
      <p:sp>
        <p:nvSpPr>
          <p:cNvPr id="17" name="Title 1"/>
          <p:cNvSpPr>
            <a:spLocks noGrp="1"/>
          </p:cNvSpPr>
          <p:nvPr>
            <p:ph type="title"/>
          </p:nvPr>
        </p:nvSpPr>
        <p:spPr>
          <a:xfrm>
            <a:off x="365760" y="243253"/>
            <a:ext cx="11430000" cy="5958520"/>
          </a:xfrm>
        </p:spPr>
        <p:txBody>
          <a:bodyPr anchor="ctr" anchorCtr="0">
            <a:normAutofit/>
          </a:bodyPr>
          <a:lstStyle>
            <a:lvl1pPr algn="ctr">
              <a:lnSpc>
                <a:spcPts val="5000"/>
              </a:lnSpc>
              <a:defRPr sz="6000" cap="all" baseline="0">
                <a:solidFill>
                  <a:schemeClr val="tx1"/>
                </a:solidFill>
              </a:defRPr>
            </a:lvl1p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8" y="6207230"/>
            <a:ext cx="977742" cy="529610"/>
          </a:xfrm>
          <a:prstGeom prst="rect">
            <a:avLst/>
          </a:prstGeom>
        </p:spPr>
      </p:pic>
    </p:spTree>
    <p:extLst>
      <p:ext uri="{BB962C8B-B14F-4D97-AF65-F5344CB8AC3E}">
        <p14:creationId xmlns:p14="http://schemas.microsoft.com/office/powerpoint/2010/main" val="156939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_White">
    <p:spTree>
      <p:nvGrpSpPr>
        <p:cNvPr id="1" name=""/>
        <p:cNvGrpSpPr/>
        <p:nvPr/>
      </p:nvGrpSpPr>
      <p:grpSpPr>
        <a:xfrm>
          <a:off x="0" y="0"/>
          <a:ext cx="0" cy="0"/>
          <a:chOff x="0" y="0"/>
          <a:chExt cx="0" cy="0"/>
        </a:xfrm>
      </p:grpSpPr>
      <p:sp>
        <p:nvSpPr>
          <p:cNvPr id="8" name="TextBox 7"/>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solidFill>
                <a:latin typeface="Calibri Light" charset="0"/>
              </a:rPr>
              <a:t>© </a:t>
            </a:r>
            <a:r>
              <a:rPr lang="is-IS" sz="800" b="0" i="0" baseline="0">
                <a:solidFill>
                  <a:schemeClr val="accent4"/>
                </a:solidFill>
                <a:latin typeface="Calibri Light" charset="0"/>
              </a:rPr>
              <a:t>2020</a:t>
            </a:r>
            <a:r>
              <a:rPr lang="en-US" sz="800" b="0" i="0" baseline="0">
                <a:solidFill>
                  <a:schemeClr val="accent4"/>
                </a:solidFill>
                <a:latin typeface="Calibri Light" charset="0"/>
              </a:rPr>
              <a:t> Tivity Health, Inc. All rights reserved.</a:t>
            </a: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8" y="6207230"/>
            <a:ext cx="977742" cy="529610"/>
          </a:xfrm>
          <a:prstGeom prst="rect">
            <a:avLst/>
          </a:prstGeom>
        </p:spPr>
      </p:pic>
      <p:sp>
        <p:nvSpPr>
          <p:cNvPr id="5" name="Title 1">
            <a:extLst>
              <a:ext uri="{FF2B5EF4-FFF2-40B4-BE49-F238E27FC236}">
                <a16:creationId xmlns:a16="http://schemas.microsoft.com/office/drawing/2014/main" id="{AA5714F4-85F0-244F-8884-631028AAE877}"/>
              </a:ext>
            </a:extLst>
          </p:cNvPr>
          <p:cNvSpPr>
            <a:spLocks noGrp="1"/>
          </p:cNvSpPr>
          <p:nvPr>
            <p:ph type="title"/>
          </p:nvPr>
        </p:nvSpPr>
        <p:spPr>
          <a:xfrm>
            <a:off x="365760" y="243253"/>
            <a:ext cx="11430000" cy="5958520"/>
          </a:xfrm>
        </p:spPr>
        <p:txBody>
          <a:bodyPr anchor="ctr" anchorCtr="0">
            <a:normAutofit/>
          </a:bodyPr>
          <a:lstStyle>
            <a:lvl1pPr algn="ctr">
              <a:lnSpc>
                <a:spcPts val="5000"/>
              </a:lnSpc>
              <a:defRPr sz="6000" cap="all"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4153879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SingleColumn">
    <p:spTree>
      <p:nvGrpSpPr>
        <p:cNvPr id="1" name=""/>
        <p:cNvGrpSpPr/>
        <p:nvPr/>
      </p:nvGrpSpPr>
      <p:grpSpPr>
        <a:xfrm>
          <a:off x="0" y="0"/>
          <a:ext cx="0" cy="0"/>
          <a:chOff x="0" y="0"/>
          <a:chExt cx="0" cy="0"/>
        </a:xfrm>
      </p:grpSpPr>
      <p:sp>
        <p:nvSpPr>
          <p:cNvPr id="8" name="Rectangle 7"/>
          <p:cNvSpPr/>
          <p:nvPr userDrawn="1"/>
        </p:nvSpPr>
        <p:spPr>
          <a:xfrm>
            <a:off x="5316989" y="1216364"/>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1043128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_Single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574365-C3AC-CF48-A8D4-1F29CB805C63}"/>
              </a:ext>
            </a:extLst>
          </p:cNvPr>
          <p:cNvSpPr/>
          <p:nvPr userDrawn="1"/>
        </p:nvSpPr>
        <p:spPr>
          <a:xfrm>
            <a:off x="0" y="0"/>
            <a:ext cx="12191999" cy="685800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316989" y="1216364"/>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498317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_SingleColumn">
    <p:spTree>
      <p:nvGrpSpPr>
        <p:cNvPr id="1" name=""/>
        <p:cNvGrpSpPr/>
        <p:nvPr/>
      </p:nvGrpSpPr>
      <p:grpSpPr>
        <a:xfrm>
          <a:off x="0" y="0"/>
          <a:ext cx="0" cy="0"/>
          <a:chOff x="0" y="0"/>
          <a:chExt cx="0" cy="0"/>
        </a:xfrm>
      </p:grpSpPr>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2167362"/>
            <a:ext cx="11430000" cy="4148152"/>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hasCustomPrompt="1"/>
          </p:nvPr>
        </p:nvSpPr>
        <p:spPr>
          <a:xfrm>
            <a:off x="365760" y="284136"/>
            <a:ext cx="11430000" cy="1325563"/>
          </a:xfrm>
        </p:spPr>
        <p:txBody>
          <a:bodyPr>
            <a:normAutofit/>
          </a:bodyPr>
          <a:lstStyle>
            <a:lvl1pPr algn="ctr">
              <a:lnSpc>
                <a:spcPts val="5000"/>
              </a:lnSpc>
              <a:defRPr sz="6000" b="1" baseline="0">
                <a:solidFill>
                  <a:schemeClr val="tx1"/>
                </a:solidFill>
                <a:latin typeface="Arial Narrow" charset="0"/>
                <a:ea typeface="Arial Narrow" charset="0"/>
                <a:cs typeface="Arial Narrow" charset="0"/>
              </a:defRPr>
            </a:lvl1pPr>
          </a:lstStyle>
          <a:p>
            <a:r>
              <a:rPr lang="en-US"/>
              <a:t>2 Line headline here and here and here and here and here</a:t>
            </a:r>
          </a:p>
        </p:txBody>
      </p:sp>
      <p:sp>
        <p:nvSpPr>
          <p:cNvPr id="11" name="Rectangle 10"/>
          <p:cNvSpPr/>
          <p:nvPr userDrawn="1"/>
        </p:nvSpPr>
        <p:spPr>
          <a:xfrm>
            <a:off x="5316989" y="1849823"/>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Tree>
    <p:extLst>
      <p:ext uri="{BB962C8B-B14F-4D97-AF65-F5344CB8AC3E}">
        <p14:creationId xmlns:p14="http://schemas.microsoft.com/office/powerpoint/2010/main" val="2783735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_SingleColumn">
    <p:spTree>
      <p:nvGrpSpPr>
        <p:cNvPr id="1" name=""/>
        <p:cNvGrpSpPr/>
        <p:nvPr/>
      </p:nvGrpSpPr>
      <p:grpSpPr>
        <a:xfrm>
          <a:off x="0" y="0"/>
          <a:ext cx="0" cy="0"/>
          <a:chOff x="0" y="0"/>
          <a:chExt cx="0" cy="0"/>
        </a:xfrm>
      </p:grpSpPr>
      <p:sp>
        <p:nvSpPr>
          <p:cNvPr id="8" name="Rectangle 7"/>
          <p:cNvSpPr/>
          <p:nvPr userDrawn="1"/>
        </p:nvSpPr>
        <p:spPr>
          <a:xfrm>
            <a:off x="0" y="2"/>
            <a:ext cx="12192000" cy="1302325"/>
          </a:xfrm>
          <a:prstGeom prst="rect">
            <a:avLst/>
          </a:prstGeom>
          <a:solidFill>
            <a:schemeClr val="tx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bg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2851108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_Single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C7ACC2F-814C-F445-B741-EA97FF6B319C}"/>
              </a:ext>
            </a:extLst>
          </p:cNvPr>
          <p:cNvSpPr/>
          <p:nvPr userDrawn="1"/>
        </p:nvSpPr>
        <p:spPr>
          <a:xfrm>
            <a:off x="0" y="0"/>
            <a:ext cx="12191999" cy="685800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12192000" cy="1302325"/>
          </a:xfrm>
          <a:prstGeom prst="rect">
            <a:avLst/>
          </a:prstGeom>
          <a:solidFill>
            <a:schemeClr val="tx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bg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2702430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_SingleColumn">
    <p:spTree>
      <p:nvGrpSpPr>
        <p:cNvPr id="1" name=""/>
        <p:cNvGrpSpPr/>
        <p:nvPr/>
      </p:nvGrpSpPr>
      <p:grpSpPr>
        <a:xfrm>
          <a:off x="0" y="0"/>
          <a:ext cx="0" cy="0"/>
          <a:chOff x="0" y="0"/>
          <a:chExt cx="0" cy="0"/>
        </a:xfrm>
      </p:grpSpPr>
      <p:sp>
        <p:nvSpPr>
          <p:cNvPr id="8" name="Rectangle 7"/>
          <p:cNvSpPr/>
          <p:nvPr userDrawn="1"/>
        </p:nvSpPr>
        <p:spPr>
          <a:xfrm>
            <a:off x="0" y="2"/>
            <a:ext cx="12192000" cy="1825623"/>
          </a:xfrm>
          <a:prstGeom prst="rect">
            <a:avLst/>
          </a:prstGeom>
          <a:solidFill>
            <a:schemeClr val="tx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964175"/>
            <a:ext cx="11430000" cy="4351339"/>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hasCustomPrompt="1"/>
          </p:nvPr>
        </p:nvSpPr>
        <p:spPr>
          <a:xfrm>
            <a:off x="365760" y="284136"/>
            <a:ext cx="11430000" cy="1325563"/>
          </a:xfrm>
        </p:spPr>
        <p:txBody>
          <a:bodyPr>
            <a:normAutofit/>
          </a:bodyPr>
          <a:lstStyle>
            <a:lvl1pPr algn="ctr">
              <a:lnSpc>
                <a:spcPts val="5000"/>
              </a:lnSpc>
              <a:defRPr sz="6000" b="1" baseline="0">
                <a:solidFill>
                  <a:schemeClr val="bg1"/>
                </a:solidFill>
                <a:latin typeface="Arial Narrow" charset="0"/>
                <a:ea typeface="Arial Narrow" charset="0"/>
                <a:cs typeface="Arial Narrow" charset="0"/>
              </a:defRPr>
            </a:lvl1pPr>
          </a:lstStyle>
          <a:p>
            <a:r>
              <a:rPr lang="en-US"/>
              <a:t>2 Line headline here and here and here and here and here</a:t>
            </a:r>
          </a:p>
        </p:txBody>
      </p:sp>
    </p:spTree>
    <p:extLst>
      <p:ext uri="{BB962C8B-B14F-4D97-AF65-F5344CB8AC3E}">
        <p14:creationId xmlns:p14="http://schemas.microsoft.com/office/powerpoint/2010/main" val="370776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_SingleColumn_Gray">
    <p:spTree>
      <p:nvGrpSpPr>
        <p:cNvPr id="1" name=""/>
        <p:cNvGrpSpPr/>
        <p:nvPr/>
      </p:nvGrpSpPr>
      <p:grpSpPr>
        <a:xfrm>
          <a:off x="0" y="0"/>
          <a:ext cx="0" cy="0"/>
          <a:chOff x="0" y="0"/>
          <a:chExt cx="0" cy="0"/>
        </a:xfrm>
      </p:grpSpPr>
      <p:sp>
        <p:nvSpPr>
          <p:cNvPr id="7" name="Rectangle 6"/>
          <p:cNvSpPr/>
          <p:nvPr userDrawn="1"/>
        </p:nvSpPr>
        <p:spPr>
          <a:xfrm>
            <a:off x="0" y="2"/>
            <a:ext cx="12192000" cy="1302325"/>
          </a:xfrm>
          <a:prstGeom prst="rect">
            <a:avLst/>
          </a:prstGeom>
          <a:solidFill>
            <a:schemeClr val="accent6"/>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8" name="Title 1"/>
          <p:cNvSpPr>
            <a:spLocks noGrp="1"/>
          </p:cNvSpPr>
          <p:nvPr>
            <p:ph type="title"/>
          </p:nvPr>
        </p:nvSpPr>
        <p:spPr>
          <a:xfrm>
            <a:off x="365760" y="206876"/>
            <a:ext cx="11430000"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sp>
        <p:nvSpPr>
          <p:cNvPr id="10"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1327063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SingleColumn_Gray">
    <p:spTree>
      <p:nvGrpSpPr>
        <p:cNvPr id="1" name=""/>
        <p:cNvGrpSpPr/>
        <p:nvPr/>
      </p:nvGrpSpPr>
      <p:grpSpPr>
        <a:xfrm>
          <a:off x="0" y="0"/>
          <a:ext cx="0" cy="0"/>
          <a:chOff x="0" y="0"/>
          <a:chExt cx="0" cy="0"/>
        </a:xfrm>
      </p:grpSpPr>
      <p:sp>
        <p:nvSpPr>
          <p:cNvPr id="15" name="Text Placeholder 2"/>
          <p:cNvSpPr>
            <a:spLocks noGrp="1"/>
          </p:cNvSpPr>
          <p:nvPr>
            <p:ph idx="1"/>
          </p:nvPr>
        </p:nvSpPr>
        <p:spPr>
          <a:xfrm>
            <a:off x="365760" y="1964175"/>
            <a:ext cx="11430000" cy="4351339"/>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p:cNvSpPr/>
          <p:nvPr userDrawn="1"/>
        </p:nvSpPr>
        <p:spPr>
          <a:xfrm>
            <a:off x="0" y="2"/>
            <a:ext cx="12192000" cy="1825623"/>
          </a:xfrm>
          <a:prstGeom prst="rect">
            <a:avLst/>
          </a:prstGeom>
          <a:solidFill>
            <a:schemeClr val="accent6"/>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7" name="Title 1"/>
          <p:cNvSpPr>
            <a:spLocks noGrp="1"/>
          </p:cNvSpPr>
          <p:nvPr>
            <p:ph type="title" hasCustomPrompt="1"/>
          </p:nvPr>
        </p:nvSpPr>
        <p:spPr>
          <a:xfrm>
            <a:off x="365760" y="284136"/>
            <a:ext cx="11430000" cy="1325563"/>
          </a:xfrm>
        </p:spPr>
        <p:txBody>
          <a:bodyPr>
            <a:normAutofit/>
          </a:bodyPr>
          <a:lstStyle>
            <a:lvl1pPr algn="ctr">
              <a:lnSpc>
                <a:spcPts val="5000"/>
              </a:lnSpc>
              <a:defRPr sz="6000" b="1" baseline="0">
                <a:solidFill>
                  <a:schemeClr val="tx1"/>
                </a:solidFill>
                <a:latin typeface="Arial Narrow" charset="0"/>
                <a:ea typeface="Arial Narrow" charset="0"/>
                <a:cs typeface="Arial Narrow" charset="0"/>
              </a:defRPr>
            </a:lvl1pPr>
          </a:lstStyle>
          <a:p>
            <a:r>
              <a:rPr lang="en-US"/>
              <a:t>2 Line headline here and here and here and here and here</a:t>
            </a:r>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202530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D5D169-291A-B644-87DC-6383DCCCD765}"/>
              </a:ext>
            </a:extLst>
          </p:cNvPr>
          <p:cNvSpPr/>
          <p:nvPr userDrawn="1"/>
        </p:nvSpPr>
        <p:spPr>
          <a:xfrm>
            <a:off x="5167" y="2"/>
            <a:ext cx="12181667"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F5C0D099-6F89-AE46-8AE8-F8935685E5C0}"/>
              </a:ext>
            </a:extLst>
          </p:cNvPr>
          <p:cNvSpPr>
            <a:spLocks noGrp="1"/>
          </p:cNvSpPr>
          <p:nvPr>
            <p:ph type="ctrTitle" hasCustomPrompt="1"/>
          </p:nvPr>
        </p:nvSpPr>
        <p:spPr>
          <a:xfrm>
            <a:off x="550426" y="371959"/>
            <a:ext cx="9873300" cy="3707116"/>
          </a:xfrm>
          <a:prstGeom prst="rect">
            <a:avLst/>
          </a:prstGeom>
        </p:spPr>
        <p:txBody>
          <a:bodyPr lIns="0" tIns="0" rIns="0" bIns="0" anchor="b">
            <a:noAutofit/>
          </a:bodyPr>
          <a:lstStyle>
            <a:lvl1pPr algn="l">
              <a:lnSpc>
                <a:spcPts val="7333"/>
              </a:lnSpc>
              <a:defRPr sz="8000" b="1" i="0" baseline="0">
                <a:solidFill>
                  <a:schemeClr val="bg1"/>
                </a:solidFill>
                <a:latin typeface="Calibri" charset="0"/>
                <a:ea typeface="Calibri" charset="0"/>
                <a:cs typeface="Calibri" charset="0"/>
              </a:defRPr>
            </a:lvl1pPr>
          </a:lstStyle>
          <a:p>
            <a:r>
              <a:rPr lang="en-US"/>
              <a:t>Presentation</a:t>
            </a:r>
            <a:br>
              <a:rPr lang="en-US"/>
            </a:br>
            <a:r>
              <a:rPr lang="en-US"/>
              <a:t>title here</a:t>
            </a:r>
            <a:endParaRPr lang="en-US" sz="4800">
              <a:solidFill>
                <a:schemeClr val="bg1"/>
              </a:solidFill>
              <a:latin typeface="Calibri Light" charset="0"/>
              <a:ea typeface="Calibri Light" charset="0"/>
              <a:cs typeface="Calibri Light" charset="0"/>
            </a:endParaRPr>
          </a:p>
        </p:txBody>
      </p:sp>
      <p:sp>
        <p:nvSpPr>
          <p:cNvPr id="11" name="Text Placeholder 12">
            <a:extLst>
              <a:ext uri="{FF2B5EF4-FFF2-40B4-BE49-F238E27FC236}">
                <a16:creationId xmlns:a16="http://schemas.microsoft.com/office/drawing/2014/main" id="{C27A26B2-9394-DF46-A9C7-0128ADBE2BCB}"/>
              </a:ext>
            </a:extLst>
          </p:cNvPr>
          <p:cNvSpPr>
            <a:spLocks noGrp="1"/>
          </p:cNvSpPr>
          <p:nvPr>
            <p:ph type="body" sz="quarter" idx="10" hasCustomPrompt="1"/>
          </p:nvPr>
        </p:nvSpPr>
        <p:spPr>
          <a:xfrm>
            <a:off x="550422" y="4289315"/>
            <a:ext cx="9873300" cy="899005"/>
          </a:xfrm>
          <a:prstGeom prst="rect">
            <a:avLst/>
          </a:prstGeom>
        </p:spPr>
        <p:txBody>
          <a:bodyPr lIns="0" tIns="0" rIns="0" bIns="0">
            <a:noAutofit/>
          </a:bodyPr>
          <a:lstStyle>
            <a:lvl1pPr marL="0" indent="0">
              <a:buNone/>
              <a:defRPr sz="2933">
                <a:solidFill>
                  <a:schemeClr val="bg1"/>
                </a:solidFill>
              </a:defRPr>
            </a:lvl1pPr>
          </a:lstStyle>
          <a:p>
            <a:pPr lvl="0"/>
            <a:r>
              <a:rPr lang="en-US"/>
              <a:t>Subhead here</a:t>
            </a:r>
          </a:p>
        </p:txBody>
      </p:sp>
      <p:sp>
        <p:nvSpPr>
          <p:cNvPr id="12" name="Text Placeholder 7">
            <a:extLst>
              <a:ext uri="{FF2B5EF4-FFF2-40B4-BE49-F238E27FC236}">
                <a16:creationId xmlns:a16="http://schemas.microsoft.com/office/drawing/2014/main" id="{B0845BC8-322E-854D-97F4-807F834238C2}"/>
              </a:ext>
            </a:extLst>
          </p:cNvPr>
          <p:cNvSpPr>
            <a:spLocks noGrp="1"/>
          </p:cNvSpPr>
          <p:nvPr>
            <p:ph type="body" sz="quarter" idx="11" hasCustomPrompt="1"/>
          </p:nvPr>
        </p:nvSpPr>
        <p:spPr>
          <a:xfrm>
            <a:off x="550423" y="5801369"/>
            <a:ext cx="8358485" cy="40992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Speaker position</a:t>
            </a:r>
          </a:p>
        </p:txBody>
      </p:sp>
      <p:sp>
        <p:nvSpPr>
          <p:cNvPr id="13" name="Text Placeholder 7">
            <a:extLst>
              <a:ext uri="{FF2B5EF4-FFF2-40B4-BE49-F238E27FC236}">
                <a16:creationId xmlns:a16="http://schemas.microsoft.com/office/drawing/2014/main" id="{C2EC24AE-1ACD-5643-9B1A-DE0D4031FB12}"/>
              </a:ext>
            </a:extLst>
          </p:cNvPr>
          <p:cNvSpPr>
            <a:spLocks noGrp="1"/>
          </p:cNvSpPr>
          <p:nvPr>
            <p:ph type="body" sz="quarter" idx="12" hasCustomPrompt="1"/>
          </p:nvPr>
        </p:nvSpPr>
        <p:spPr>
          <a:xfrm>
            <a:off x="566002" y="5374650"/>
            <a:ext cx="8343149" cy="409925"/>
          </a:xfrm>
          <a:prstGeom prst="rect">
            <a:avLst/>
          </a:prstGeom>
        </p:spPr>
        <p:txBody>
          <a:bodyPr lIns="0" tIns="0" rIns="0" bIns="0">
            <a:noAutofit/>
          </a:bodyPr>
          <a:lstStyle>
            <a:lvl1pPr marL="0" indent="0">
              <a:lnSpc>
                <a:spcPct val="100000"/>
              </a:lnSpc>
              <a:spcBef>
                <a:spcPts val="0"/>
              </a:spcBef>
              <a:buNone/>
              <a:defRPr sz="2133" b="0" i="0">
                <a:solidFill>
                  <a:schemeClr val="bg1"/>
                </a:solidFill>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Speaker name,</a:t>
            </a:r>
          </a:p>
        </p:txBody>
      </p:sp>
      <p:sp>
        <p:nvSpPr>
          <p:cNvPr id="14" name="Text Placeholder 7">
            <a:extLst>
              <a:ext uri="{FF2B5EF4-FFF2-40B4-BE49-F238E27FC236}">
                <a16:creationId xmlns:a16="http://schemas.microsoft.com/office/drawing/2014/main" id="{08520E00-75DE-F84C-BB1D-8A5929E1D903}"/>
              </a:ext>
            </a:extLst>
          </p:cNvPr>
          <p:cNvSpPr>
            <a:spLocks noGrp="1"/>
          </p:cNvSpPr>
          <p:nvPr>
            <p:ph type="body" sz="quarter" idx="14" hasCustomPrompt="1"/>
          </p:nvPr>
        </p:nvSpPr>
        <p:spPr>
          <a:xfrm>
            <a:off x="566002" y="6397825"/>
            <a:ext cx="8343149" cy="38284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Date here</a:t>
            </a:r>
          </a:p>
        </p:txBody>
      </p:sp>
      <p:cxnSp>
        <p:nvCxnSpPr>
          <p:cNvPr id="15" name="Straight Connector 14">
            <a:extLst>
              <a:ext uri="{FF2B5EF4-FFF2-40B4-BE49-F238E27FC236}">
                <a16:creationId xmlns:a16="http://schemas.microsoft.com/office/drawing/2014/main" id="{B8779052-574A-CC42-9650-EFC2F2DB612E}"/>
              </a:ext>
            </a:extLst>
          </p:cNvPr>
          <p:cNvCxnSpPr>
            <a:cxnSpLocks/>
          </p:cNvCxnSpPr>
          <p:nvPr userDrawn="1"/>
        </p:nvCxnSpPr>
        <p:spPr>
          <a:xfrm>
            <a:off x="566001" y="4189863"/>
            <a:ext cx="9857720" cy="0"/>
          </a:xfrm>
          <a:prstGeom prst="line">
            <a:avLst/>
          </a:prstGeom>
          <a:ln w="12700">
            <a:gradFill>
              <a:gsLst>
                <a:gs pos="41000">
                  <a:schemeClr val="tx2"/>
                </a:gs>
                <a:gs pos="100000">
                  <a:schemeClr val="bg1"/>
                </a:gs>
              </a:gsLst>
              <a:lin ang="10800000" scaled="0"/>
            </a:gra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DFF46592-D64F-8543-9A4C-679339C1384E}"/>
              </a:ext>
            </a:extLst>
          </p:cNvPr>
          <p:cNvPicPr>
            <a:picLocks noChangeAspect="1"/>
          </p:cNvPicPr>
          <p:nvPr userDrawn="1"/>
        </p:nvPicPr>
        <p:blipFill>
          <a:blip r:embed="rId2"/>
          <a:stretch>
            <a:fillRect/>
          </a:stretch>
        </p:blipFill>
        <p:spPr>
          <a:xfrm>
            <a:off x="10256980" y="5753584"/>
            <a:ext cx="1839653" cy="965769"/>
          </a:xfrm>
          <a:prstGeom prst="rect">
            <a:avLst/>
          </a:prstGeom>
        </p:spPr>
      </p:pic>
      <p:sp>
        <p:nvSpPr>
          <p:cNvPr id="25" name="Freeform 24">
            <a:extLst>
              <a:ext uri="{FF2B5EF4-FFF2-40B4-BE49-F238E27FC236}">
                <a16:creationId xmlns:a16="http://schemas.microsoft.com/office/drawing/2014/main" id="{921DC2B2-8680-EE4F-AB46-FFAF3516A68D}"/>
              </a:ext>
            </a:extLst>
          </p:cNvPr>
          <p:cNvSpPr/>
          <p:nvPr userDrawn="1"/>
        </p:nvSpPr>
        <p:spPr>
          <a:xfrm rot="19688322">
            <a:off x="10022525" y="-98063"/>
            <a:ext cx="1769143" cy="611029"/>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1" name="Freeform 30">
            <a:extLst>
              <a:ext uri="{FF2B5EF4-FFF2-40B4-BE49-F238E27FC236}">
                <a16:creationId xmlns:a16="http://schemas.microsoft.com/office/drawing/2014/main" id="{27F96013-228C-7542-9823-F80050C53B14}"/>
              </a:ext>
            </a:extLst>
          </p:cNvPr>
          <p:cNvSpPr/>
          <p:nvPr userDrawn="1"/>
        </p:nvSpPr>
        <p:spPr>
          <a:xfrm rot="19688322">
            <a:off x="10619090" y="-171945"/>
            <a:ext cx="1623741" cy="970937"/>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3" name="Freeform 32">
            <a:extLst>
              <a:ext uri="{FF2B5EF4-FFF2-40B4-BE49-F238E27FC236}">
                <a16:creationId xmlns:a16="http://schemas.microsoft.com/office/drawing/2014/main" id="{714F2361-7D3D-C94C-846E-90B8F01BD573}"/>
              </a:ext>
            </a:extLst>
          </p:cNvPr>
          <p:cNvSpPr/>
          <p:nvPr userDrawn="1"/>
        </p:nvSpPr>
        <p:spPr>
          <a:xfrm rot="19688322">
            <a:off x="11544124" y="1081138"/>
            <a:ext cx="852437" cy="531733"/>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4" name="Freeform 33">
            <a:extLst>
              <a:ext uri="{FF2B5EF4-FFF2-40B4-BE49-F238E27FC236}">
                <a16:creationId xmlns:a16="http://schemas.microsoft.com/office/drawing/2014/main" id="{98424DBE-33BB-3743-A749-7A18548B1EE2}"/>
              </a:ext>
            </a:extLst>
          </p:cNvPr>
          <p:cNvSpPr/>
          <p:nvPr userDrawn="1"/>
        </p:nvSpPr>
        <p:spPr>
          <a:xfrm rot="19870210">
            <a:off x="11071660" y="896876"/>
            <a:ext cx="464296" cy="272349"/>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Tree>
    <p:extLst>
      <p:ext uri="{BB962C8B-B14F-4D97-AF65-F5344CB8AC3E}">
        <p14:creationId xmlns:p14="http://schemas.microsoft.com/office/powerpoint/2010/main" val="1713064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Alt_Tall_LessHeadline">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AAF31E3-EC21-CC49-839D-5D2B013ED315}"/>
              </a:ext>
            </a:extLst>
          </p:cNvPr>
          <p:cNvSpPr/>
          <p:nvPr userDrawn="1"/>
        </p:nvSpPr>
        <p:spPr>
          <a:xfrm>
            <a:off x="-46383" y="-32534"/>
            <a:ext cx="4745383" cy="6979434"/>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p:cNvSpPr>
            <a:spLocks noGrp="1"/>
          </p:cNvSpPr>
          <p:nvPr>
            <p:ph idx="1"/>
          </p:nvPr>
        </p:nvSpPr>
        <p:spPr>
          <a:xfrm>
            <a:off x="4541150" y="284137"/>
            <a:ext cx="7283705" cy="6273264"/>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65759" y="284136"/>
            <a:ext cx="3634741" cy="4430209"/>
          </a:xfrm>
        </p:spPr>
        <p:txBody>
          <a:bodyPr anchor="b">
            <a:normAutofit/>
          </a:bodyPr>
          <a:lstStyle>
            <a:lvl1pPr>
              <a:lnSpc>
                <a:spcPts val="5000"/>
              </a:lnSpc>
              <a:defRPr sz="6000" b="1" baseline="0">
                <a:solidFill>
                  <a:schemeClr val="bg1"/>
                </a:solidFill>
                <a:latin typeface="Arial Narrow" charset="0"/>
                <a:ea typeface="Arial Narrow" charset="0"/>
                <a:cs typeface="Arial Narrow" charset="0"/>
              </a:defRPr>
            </a:lvl1pPr>
          </a:lstStyle>
          <a:p>
            <a:r>
              <a:rPr lang="en-US"/>
              <a:t>Click to edit Master title style</a:t>
            </a:r>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6"/>
                </a:solidFill>
                <a:latin typeface="Calibri Light" charset="0"/>
              </a:rPr>
              <a:t>© </a:t>
            </a:r>
            <a:r>
              <a:rPr lang="is-IS" sz="800" b="0" i="0" baseline="0">
                <a:solidFill>
                  <a:schemeClr val="accent6"/>
                </a:solidFill>
                <a:latin typeface="Calibri Light" charset="0"/>
              </a:rPr>
              <a:t>2020</a:t>
            </a:r>
            <a:r>
              <a:rPr lang="en-US" sz="800" b="0" i="0" baseline="0">
                <a:solidFill>
                  <a:schemeClr val="accent6"/>
                </a:solidFill>
                <a:latin typeface="Calibri Light" charset="0"/>
              </a:rPr>
              <a:t> Tivity Health, Inc. All rights reserved.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0" name="Rectangle 9"/>
          <p:cNvSpPr/>
          <p:nvPr userDrawn="1"/>
        </p:nvSpPr>
        <p:spPr>
          <a:xfrm>
            <a:off x="494267" y="4799501"/>
            <a:ext cx="1251983" cy="61424"/>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Tree>
    <p:extLst>
      <p:ext uri="{BB962C8B-B14F-4D97-AF65-F5344CB8AC3E}">
        <p14:creationId xmlns:p14="http://schemas.microsoft.com/office/powerpoint/2010/main" val="2165313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799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7910945"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6"/>
                </a:solidFill>
                <a:latin typeface="Calibri Light" charset="0"/>
              </a:rPr>
              <a:t>© </a:t>
            </a:r>
            <a:r>
              <a:rPr lang="is-IS" sz="800" b="0" i="0" baseline="0">
                <a:solidFill>
                  <a:schemeClr val="accent6"/>
                </a:solidFill>
                <a:latin typeface="Calibri Light" charset="0"/>
              </a:rPr>
              <a:t>2020</a:t>
            </a:r>
            <a:r>
              <a:rPr lang="en-US" sz="800" b="0" i="0" baseline="0">
                <a:solidFill>
                  <a:schemeClr val="accent6"/>
                </a:solidFill>
                <a:latin typeface="Calibri Light" charset="0"/>
              </a:rPr>
              <a:t> Tivity Health, Inc. All rights reserved.</a:t>
            </a:r>
          </a:p>
        </p:txBody>
      </p:sp>
      <p:sp>
        <p:nvSpPr>
          <p:cNvPr id="24" name="Text Placeholder 2">
            <a:extLst>
              <a:ext uri="{FF2B5EF4-FFF2-40B4-BE49-F238E27FC236}">
                <a16:creationId xmlns:a16="http://schemas.microsoft.com/office/drawing/2014/main" id="{F4A5EA85-CE60-B24D-8441-6BDCD2BD388B}"/>
              </a:ext>
            </a:extLst>
          </p:cNvPr>
          <p:cNvSpPr>
            <a:spLocks noGrp="1"/>
          </p:cNvSpPr>
          <p:nvPr>
            <p:ph idx="1"/>
          </p:nvPr>
        </p:nvSpPr>
        <p:spPr>
          <a:xfrm>
            <a:off x="508365" y="284137"/>
            <a:ext cx="5726566" cy="4362964"/>
          </a:xfrm>
          <a:prstGeom prst="rect">
            <a:avLst/>
          </a:prstGeom>
        </p:spPr>
        <p:txBody>
          <a:bodyPr vert="horz" lIns="91440" tIns="45720" rIns="91440" bIns="45720" rtlCol="0">
            <a:normAutofit/>
          </a:bodyPr>
          <a:lstStyle>
            <a:lvl1pPr marL="285750" indent="-285750">
              <a:buFont typeface="Arial" charset="0"/>
              <a:buChar char="•"/>
              <a:defRPr sz="4000">
                <a:solidFill>
                  <a:schemeClr val="bg1"/>
                </a:solidFill>
                <a:latin typeface="+mj-lt"/>
              </a:defRPr>
            </a:lvl1pPr>
            <a:lvl2pPr marL="742939" indent="-285750">
              <a:buFont typeface="Arial" charset="0"/>
              <a:buChar char="•"/>
              <a:defRPr sz="3200">
                <a:solidFill>
                  <a:schemeClr val="bg1"/>
                </a:solidFill>
                <a:latin typeface="+mj-lt"/>
              </a:defRPr>
            </a:lvl2pPr>
            <a:lvl3pPr marL="1200127" indent="-285750">
              <a:buFont typeface="Arial" charset="0"/>
              <a:buChar char="•"/>
              <a:defRPr sz="2400">
                <a:solidFill>
                  <a:schemeClr val="bg1"/>
                </a:solidFill>
                <a:latin typeface="+mj-lt"/>
              </a:defRPr>
            </a:lvl3pPr>
            <a:lvl4pPr marL="1657316" indent="-285750">
              <a:buFont typeface="Arial" charset="0"/>
              <a:buChar char="•"/>
              <a:defRPr>
                <a:solidFill>
                  <a:schemeClr val="bg1"/>
                </a:solidFill>
                <a:latin typeface="+mn-lt"/>
              </a:defRPr>
            </a:lvl4pPr>
            <a:lvl5pPr marL="2114504" indent="-285750">
              <a:buFont typeface="Arial" charset="0"/>
              <a:buChar cha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spTree>
    <p:extLst>
      <p:ext uri="{BB962C8B-B14F-4D97-AF65-F5344CB8AC3E}">
        <p14:creationId xmlns:p14="http://schemas.microsoft.com/office/powerpoint/2010/main" val="3361961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7910945"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6"/>
                </a:solidFill>
                <a:latin typeface="Calibri Light" charset="0"/>
              </a:rPr>
              <a:t>© </a:t>
            </a:r>
            <a:r>
              <a:rPr lang="is-IS" sz="800" b="0" i="0" baseline="0">
                <a:solidFill>
                  <a:schemeClr val="accent6"/>
                </a:solidFill>
                <a:latin typeface="Calibri Light" charset="0"/>
              </a:rPr>
              <a:t>2020</a:t>
            </a:r>
            <a:r>
              <a:rPr lang="en-US" sz="800" b="0" i="0" baseline="0">
                <a:solidFill>
                  <a:schemeClr val="accent6"/>
                </a:solidFill>
                <a:latin typeface="Calibri Light" charset="0"/>
              </a:rPr>
              <a:t> Tivity Health, Inc. All rights reserved.</a:t>
            </a:r>
          </a:p>
        </p:txBody>
      </p:sp>
      <p:sp>
        <p:nvSpPr>
          <p:cNvPr id="24" name="Text Placeholder 2">
            <a:extLst>
              <a:ext uri="{FF2B5EF4-FFF2-40B4-BE49-F238E27FC236}">
                <a16:creationId xmlns:a16="http://schemas.microsoft.com/office/drawing/2014/main" id="{F4A5EA85-CE60-B24D-8441-6BDCD2BD388B}"/>
              </a:ext>
            </a:extLst>
          </p:cNvPr>
          <p:cNvSpPr>
            <a:spLocks noGrp="1"/>
          </p:cNvSpPr>
          <p:nvPr>
            <p:ph idx="1"/>
          </p:nvPr>
        </p:nvSpPr>
        <p:spPr>
          <a:xfrm>
            <a:off x="508365" y="284137"/>
            <a:ext cx="5726566" cy="4362964"/>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accent4"/>
                </a:solidFill>
                <a:latin typeface="+mj-lt"/>
              </a:defRPr>
            </a:lvl3pPr>
            <a:lvl4pPr marL="1657316" indent="-285750">
              <a:buFont typeface="Arial" charset="0"/>
              <a:buChar char="•"/>
              <a:defRPr>
                <a:solidFill>
                  <a:schemeClr val="accent4"/>
                </a:solidFill>
                <a:latin typeface="+mn-lt"/>
              </a:defRPr>
            </a:lvl4pPr>
            <a:lvl5pPr marL="2114504" indent="-285750">
              <a:buFont typeface="Arial" charset="0"/>
              <a:buChar char="•"/>
              <a:defRPr>
                <a:solidFill>
                  <a:schemeClr val="accent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pic>
        <p:nvPicPr>
          <p:cNvPr id="10" name="Picture 9">
            <a:extLst>
              <a:ext uri="{FF2B5EF4-FFF2-40B4-BE49-F238E27FC236}">
                <a16:creationId xmlns:a16="http://schemas.microsoft.com/office/drawing/2014/main" id="{F0A2F28A-58BE-3E4F-93D6-D3396D058C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720444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ontentAlt_Tal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25C99C-8EF9-FD4E-ACD3-E2B5E1906546}"/>
              </a:ext>
            </a:extLst>
          </p:cNvPr>
          <p:cNvSpPr/>
          <p:nvPr userDrawn="1"/>
        </p:nvSpPr>
        <p:spPr>
          <a:xfrm>
            <a:off x="0" y="0"/>
            <a:ext cx="12192000" cy="6858000"/>
          </a:xfrm>
          <a:prstGeom prst="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2" name="Freeform 11">
            <a:extLst>
              <a:ext uri="{FF2B5EF4-FFF2-40B4-BE49-F238E27FC236}">
                <a16:creationId xmlns:a16="http://schemas.microsoft.com/office/drawing/2014/main" id="{F3F1B102-9949-C64A-AAC3-72E69D21258B}"/>
              </a:ext>
            </a:extLst>
          </p:cNvPr>
          <p:cNvSpPr/>
          <p:nvPr userDrawn="1"/>
        </p:nvSpPr>
        <p:spPr>
          <a:xfrm>
            <a:off x="-161868" y="-99060"/>
            <a:ext cx="12512903" cy="710946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sp>
        <p:nvSpPr>
          <p:cNvPr id="24" name="Text Placeholder 2">
            <a:extLst>
              <a:ext uri="{FF2B5EF4-FFF2-40B4-BE49-F238E27FC236}">
                <a16:creationId xmlns:a16="http://schemas.microsoft.com/office/drawing/2014/main" id="{F4A5EA85-CE60-B24D-8441-6BDCD2BD388B}"/>
              </a:ext>
            </a:extLst>
          </p:cNvPr>
          <p:cNvSpPr>
            <a:spLocks noGrp="1"/>
          </p:cNvSpPr>
          <p:nvPr>
            <p:ph idx="1"/>
          </p:nvPr>
        </p:nvSpPr>
        <p:spPr>
          <a:xfrm>
            <a:off x="508365" y="284137"/>
            <a:ext cx="5726566" cy="4362964"/>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accent4"/>
                </a:solidFill>
                <a:latin typeface="+mj-lt"/>
              </a:defRPr>
            </a:lvl3pPr>
            <a:lvl4pPr marL="1657316" indent="-285750">
              <a:buFont typeface="Arial" charset="0"/>
              <a:buChar char="•"/>
              <a:defRPr>
                <a:solidFill>
                  <a:schemeClr val="accent4"/>
                </a:solidFill>
                <a:latin typeface="+mn-lt"/>
              </a:defRPr>
            </a:lvl4pPr>
            <a:lvl5pPr marL="2114504" indent="-285750">
              <a:buFont typeface="Arial" charset="0"/>
              <a:buChar char="•"/>
              <a:defRPr>
                <a:solidFill>
                  <a:schemeClr val="accent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pic>
        <p:nvPicPr>
          <p:cNvPr id="10" name="Picture 9">
            <a:extLst>
              <a:ext uri="{FF2B5EF4-FFF2-40B4-BE49-F238E27FC236}">
                <a16:creationId xmlns:a16="http://schemas.microsoft.com/office/drawing/2014/main" id="{F0A2F28A-58BE-3E4F-93D6-D3396D058C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2799894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5871411"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pic>
        <p:nvPicPr>
          <p:cNvPr id="10" name="Picture 9">
            <a:extLst>
              <a:ext uri="{FF2B5EF4-FFF2-40B4-BE49-F238E27FC236}">
                <a16:creationId xmlns:a16="http://schemas.microsoft.com/office/drawing/2014/main" id="{F0A2F28A-58BE-3E4F-93D6-D3396D058C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659304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3631223"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pic>
        <p:nvPicPr>
          <p:cNvPr id="10" name="Picture 9">
            <a:extLst>
              <a:ext uri="{FF2B5EF4-FFF2-40B4-BE49-F238E27FC236}">
                <a16:creationId xmlns:a16="http://schemas.microsoft.com/office/drawing/2014/main" id="{F0A2F28A-58BE-3E4F-93D6-D3396D058C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8" name="Rectangle 7">
            <a:extLst>
              <a:ext uri="{FF2B5EF4-FFF2-40B4-BE49-F238E27FC236}">
                <a16:creationId xmlns:a16="http://schemas.microsoft.com/office/drawing/2014/main" id="{DB1E1830-2B85-BE4F-80D5-72114BF49768}"/>
              </a:ext>
            </a:extLst>
          </p:cNvPr>
          <p:cNvSpPr/>
          <p:nvPr userDrawn="1"/>
        </p:nvSpPr>
        <p:spPr>
          <a:xfrm>
            <a:off x="6883472" y="1216364"/>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2" name="Title 1">
            <a:extLst>
              <a:ext uri="{FF2B5EF4-FFF2-40B4-BE49-F238E27FC236}">
                <a16:creationId xmlns:a16="http://schemas.microsoft.com/office/drawing/2014/main" id="{5C74EAB2-92A2-F44A-BBF5-5F79FF08B3C0}"/>
              </a:ext>
            </a:extLst>
          </p:cNvPr>
          <p:cNvSpPr>
            <a:spLocks noGrp="1"/>
          </p:cNvSpPr>
          <p:nvPr>
            <p:ph type="title"/>
          </p:nvPr>
        </p:nvSpPr>
        <p:spPr>
          <a:xfrm>
            <a:off x="3114674" y="206876"/>
            <a:ext cx="9077326"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1364147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1" y="0"/>
            <a:ext cx="6521117"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spTree>
    <p:extLst>
      <p:ext uri="{BB962C8B-B14F-4D97-AF65-F5344CB8AC3E}">
        <p14:creationId xmlns:p14="http://schemas.microsoft.com/office/powerpoint/2010/main" val="2283961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ontentAlt_Tal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B6C116-933E-B24F-8B46-41F500165762}"/>
              </a:ext>
            </a:extLst>
          </p:cNvPr>
          <p:cNvSpPr/>
          <p:nvPr userDrawn="1"/>
        </p:nvSpPr>
        <p:spPr>
          <a:xfrm>
            <a:off x="0" y="0"/>
            <a:ext cx="12191999" cy="685800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spTree>
    <p:extLst>
      <p:ext uri="{BB962C8B-B14F-4D97-AF65-F5344CB8AC3E}">
        <p14:creationId xmlns:p14="http://schemas.microsoft.com/office/powerpoint/2010/main" val="3523590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5951095" y="6475751"/>
            <a:ext cx="299803" cy="382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charset="0"/>
            </a:endParaRPr>
          </a:p>
        </p:txBody>
      </p:sp>
    </p:spTree>
    <p:extLst>
      <p:ext uri="{BB962C8B-B14F-4D97-AF65-F5344CB8AC3E}">
        <p14:creationId xmlns:p14="http://schemas.microsoft.com/office/powerpoint/2010/main" val="58331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INGLE HEADER">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99CAF4F-E5CF-7B4C-BC1A-3520E2D68A0D}"/>
              </a:ext>
            </a:extLst>
          </p:cNvPr>
          <p:cNvSpPr>
            <a:spLocks noGrp="1"/>
          </p:cNvSpPr>
          <p:nvPr>
            <p:ph sz="half" idx="1" hasCustomPrompt="1"/>
          </p:nvPr>
        </p:nvSpPr>
        <p:spPr>
          <a:xfrm>
            <a:off x="286512" y="1545656"/>
            <a:ext cx="11618976" cy="4723205"/>
          </a:xfrm>
          <a:prstGeom prst="rect">
            <a:avLst/>
          </a:prstGeom>
        </p:spPr>
        <p:txBody>
          <a:bodyPr/>
          <a:lstStyle>
            <a:lvl1pPr>
              <a:defRPr sz="3200" baseline="0">
                <a:solidFill>
                  <a:schemeClr val="bg2"/>
                </a:solidFill>
                <a:latin typeface="Calibri" charset="0"/>
                <a:ea typeface="Calibri" charset="0"/>
                <a:cs typeface="Calibri" charset="0"/>
              </a:defRPr>
            </a:lvl1pPr>
            <a:lvl2pPr>
              <a:defRPr sz="2933" baseline="0">
                <a:solidFill>
                  <a:schemeClr val="bg2"/>
                </a:solidFill>
                <a:latin typeface="Calibri" charset="0"/>
                <a:ea typeface="Calibri" charset="0"/>
                <a:cs typeface="Calibri" charset="0"/>
              </a:defRPr>
            </a:lvl2pPr>
            <a:lvl3pPr>
              <a:defRPr baseline="0">
                <a:solidFill>
                  <a:schemeClr val="bg2"/>
                </a:solidFill>
                <a:latin typeface="Calibri" charset="0"/>
                <a:ea typeface="Calibri" charset="0"/>
                <a:cs typeface="Calibri" charset="0"/>
              </a:defRPr>
            </a:lvl3pPr>
            <a:lvl4pPr>
              <a:defRPr baseline="0">
                <a:solidFill>
                  <a:schemeClr val="bg2"/>
                </a:solidFill>
                <a:latin typeface="Calibri" charset="0"/>
                <a:ea typeface="Calibri" charset="0"/>
                <a:cs typeface="Calibri" charset="0"/>
              </a:defRPr>
            </a:lvl4pPr>
            <a:lvl5pPr>
              <a:defRPr baseline="0">
                <a:solidFill>
                  <a:schemeClr val="bg2"/>
                </a:solidFill>
                <a:latin typeface="Calibri" charset="0"/>
                <a:ea typeface="Calibri" charset="0"/>
                <a:cs typeface="Calibri" charset="0"/>
              </a:defRPr>
            </a:lvl5pPr>
          </a:lstStyle>
          <a:p>
            <a:pPr lvl="0"/>
            <a:r>
              <a:rPr lang="en-US" dirty="0"/>
              <a:t>Single content box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90CA0BDD-6924-8648-9C24-45D7EED56120}"/>
              </a:ext>
            </a:extLst>
          </p:cNvPr>
          <p:cNvSpPr/>
          <p:nvPr userDrawn="1"/>
        </p:nvSpPr>
        <p:spPr>
          <a:xfrm rot="5400000">
            <a:off x="5485261" y="-5487641"/>
            <a:ext cx="1219096" cy="12194381"/>
          </a:xfrm>
          <a:custGeom>
            <a:avLst/>
            <a:gdLst>
              <a:gd name="connsiteX0" fmla="*/ 0 w 914322"/>
              <a:gd name="connsiteY0" fmla="*/ 9144000 h 9145786"/>
              <a:gd name="connsiteX1" fmla="*/ 0 w 914322"/>
              <a:gd name="connsiteY1" fmla="*/ 0 h 9145786"/>
              <a:gd name="connsiteX2" fmla="*/ 698500 w 914322"/>
              <a:gd name="connsiteY2" fmla="*/ 0 h 9145786"/>
              <a:gd name="connsiteX3" fmla="*/ 698500 w 914322"/>
              <a:gd name="connsiteY3" fmla="*/ 4046 h 9145786"/>
              <a:gd name="connsiteX4" fmla="*/ 754449 w 914322"/>
              <a:gd name="connsiteY4" fmla="*/ 4046 h 9145786"/>
              <a:gd name="connsiteX5" fmla="*/ 758383 w 914322"/>
              <a:gd name="connsiteY5" fmla="*/ 28189 h 9145786"/>
              <a:gd name="connsiteX6" fmla="*/ 914322 w 914322"/>
              <a:gd name="connsiteY6" fmla="*/ 4608804 h 9145786"/>
              <a:gd name="connsiteX7" fmla="*/ 768695 w 914322"/>
              <a:gd name="connsiteY7" fmla="*/ 9114015 h 9145786"/>
              <a:gd name="connsiteX8" fmla="*/ 764350 w 914322"/>
              <a:gd name="connsiteY8" fmla="*/ 9145786 h 9145786"/>
              <a:gd name="connsiteX9" fmla="*/ 470450 w 914322"/>
              <a:gd name="connsiteY9" fmla="*/ 9145786 h 9145786"/>
              <a:gd name="connsiteX10" fmla="*/ 470450 w 914322"/>
              <a:gd name="connsiteY10" fmla="*/ 9144000 h 9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22" h="9145786">
                <a:moveTo>
                  <a:pt x="0" y="9144000"/>
                </a:moveTo>
                <a:lnTo>
                  <a:pt x="0" y="0"/>
                </a:lnTo>
                <a:lnTo>
                  <a:pt x="698500" y="0"/>
                </a:lnTo>
                <a:lnTo>
                  <a:pt x="698500" y="4046"/>
                </a:lnTo>
                <a:lnTo>
                  <a:pt x="754449" y="4046"/>
                </a:lnTo>
                <a:lnTo>
                  <a:pt x="758383" y="28189"/>
                </a:lnTo>
                <a:cubicBezTo>
                  <a:pt x="848726" y="635447"/>
                  <a:pt x="914322" y="2456578"/>
                  <a:pt x="914322" y="4608804"/>
                </a:cubicBezTo>
                <a:cubicBezTo>
                  <a:pt x="914322" y="6678252"/>
                  <a:pt x="853675" y="8441584"/>
                  <a:pt x="768695" y="9114015"/>
                </a:cubicBezTo>
                <a:lnTo>
                  <a:pt x="764350" y="9145786"/>
                </a:lnTo>
                <a:lnTo>
                  <a:pt x="470450" y="9145786"/>
                </a:lnTo>
                <a:lnTo>
                  <a:pt x="470450" y="9144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0" y="240148"/>
            <a:ext cx="12192000" cy="581040"/>
          </a:xfrm>
          <a:prstGeom prst="rect">
            <a:avLst/>
          </a:prstGeom>
        </p:spPr>
        <p:txBody>
          <a:bodyPr lIns="0" tIns="0" rIns="0" bIns="0" anchor="t" anchorCtr="0">
            <a:noAutofit/>
          </a:bodyPr>
          <a:lstStyle>
            <a:lvl1pPr algn="ctr">
              <a:defRPr sz="6000" b="1" i="0" baseline="0">
                <a:solidFill>
                  <a:schemeClr val="bg1"/>
                </a:solidFill>
                <a:latin typeface="Calibri" panose="020F0502020204030204" pitchFamily="34" charset="0"/>
                <a:cs typeface="Calibri" panose="020F0502020204030204" pitchFamily="34" charset="0"/>
              </a:defRPr>
            </a:lvl1pPr>
          </a:lstStyle>
          <a:p>
            <a:r>
              <a:rPr lang="en-US" dirty="0"/>
              <a:t>Header – Single-line</a:t>
            </a:r>
          </a:p>
        </p:txBody>
      </p:sp>
    </p:spTree>
    <p:extLst>
      <p:ext uri="{BB962C8B-B14F-4D97-AF65-F5344CB8AC3E}">
        <p14:creationId xmlns:p14="http://schemas.microsoft.com/office/powerpoint/2010/main" val="126618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C523844-4D89-4940-8970-21D2A5E230A8}"/>
              </a:ext>
            </a:extLst>
          </p:cNvPr>
          <p:cNvSpPr/>
          <p:nvPr userDrawn="1"/>
        </p:nvSpPr>
        <p:spPr>
          <a:xfrm>
            <a:off x="5167" y="2"/>
            <a:ext cx="12181667"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a:extLst>
              <a:ext uri="{FF2B5EF4-FFF2-40B4-BE49-F238E27FC236}">
                <a16:creationId xmlns:a16="http://schemas.microsoft.com/office/drawing/2014/main" id="{D8C4431D-E06B-8849-A258-D587A39AB90A}"/>
              </a:ext>
            </a:extLst>
          </p:cNvPr>
          <p:cNvPicPr>
            <a:picLocks noChangeAspect="1"/>
          </p:cNvPicPr>
          <p:nvPr userDrawn="1"/>
        </p:nvPicPr>
        <p:blipFill>
          <a:blip r:embed="rId2"/>
          <a:stretch>
            <a:fillRect/>
          </a:stretch>
        </p:blipFill>
        <p:spPr>
          <a:xfrm>
            <a:off x="10777728" y="6115965"/>
            <a:ext cx="1335161" cy="700924"/>
          </a:xfrm>
          <a:prstGeom prst="rect">
            <a:avLst/>
          </a:prstGeom>
        </p:spPr>
      </p:pic>
      <p:sp>
        <p:nvSpPr>
          <p:cNvPr id="22" name="Freeform 21">
            <a:extLst>
              <a:ext uri="{FF2B5EF4-FFF2-40B4-BE49-F238E27FC236}">
                <a16:creationId xmlns:a16="http://schemas.microsoft.com/office/drawing/2014/main" id="{1A250BA5-8E0E-4A46-8518-430A6F57CB54}"/>
              </a:ext>
            </a:extLst>
          </p:cNvPr>
          <p:cNvSpPr/>
          <p:nvPr userDrawn="1"/>
        </p:nvSpPr>
        <p:spPr>
          <a:xfrm rot="19688322">
            <a:off x="10022525" y="-98063"/>
            <a:ext cx="1769143" cy="611029"/>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3" name="Freeform 22">
            <a:extLst>
              <a:ext uri="{FF2B5EF4-FFF2-40B4-BE49-F238E27FC236}">
                <a16:creationId xmlns:a16="http://schemas.microsoft.com/office/drawing/2014/main" id="{75E6E1C0-7E3B-5C4F-A56B-391C722FB0A1}"/>
              </a:ext>
            </a:extLst>
          </p:cNvPr>
          <p:cNvSpPr/>
          <p:nvPr userDrawn="1"/>
        </p:nvSpPr>
        <p:spPr>
          <a:xfrm rot="19688322">
            <a:off x="10619090" y="-171945"/>
            <a:ext cx="1623741" cy="970937"/>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4" name="Freeform 23">
            <a:extLst>
              <a:ext uri="{FF2B5EF4-FFF2-40B4-BE49-F238E27FC236}">
                <a16:creationId xmlns:a16="http://schemas.microsoft.com/office/drawing/2014/main" id="{13F3BC1E-275C-364E-ACDD-B8913774417A}"/>
              </a:ext>
            </a:extLst>
          </p:cNvPr>
          <p:cNvSpPr/>
          <p:nvPr userDrawn="1"/>
        </p:nvSpPr>
        <p:spPr>
          <a:xfrm rot="19688322">
            <a:off x="11544124" y="1081138"/>
            <a:ext cx="852437" cy="531733"/>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5" name="Freeform 24">
            <a:extLst>
              <a:ext uri="{FF2B5EF4-FFF2-40B4-BE49-F238E27FC236}">
                <a16:creationId xmlns:a16="http://schemas.microsoft.com/office/drawing/2014/main" id="{BFE51871-1415-544D-9281-D04697C83E56}"/>
              </a:ext>
            </a:extLst>
          </p:cNvPr>
          <p:cNvSpPr/>
          <p:nvPr userDrawn="1"/>
        </p:nvSpPr>
        <p:spPr>
          <a:xfrm rot="19870210">
            <a:off x="11071660" y="896876"/>
            <a:ext cx="464296" cy="272349"/>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cxnSp>
        <p:nvCxnSpPr>
          <p:cNvPr id="40" name="Straight Connector 39">
            <a:extLst>
              <a:ext uri="{FF2B5EF4-FFF2-40B4-BE49-F238E27FC236}">
                <a16:creationId xmlns:a16="http://schemas.microsoft.com/office/drawing/2014/main" id="{793D7C01-FE2B-294B-9344-B5F5FDE768D4}"/>
              </a:ext>
            </a:extLst>
          </p:cNvPr>
          <p:cNvCxnSpPr>
            <a:cxnSpLocks/>
          </p:cNvCxnSpPr>
          <p:nvPr userDrawn="1"/>
        </p:nvCxnSpPr>
        <p:spPr>
          <a:xfrm>
            <a:off x="1" y="3725545"/>
            <a:ext cx="9396564" cy="0"/>
          </a:xfrm>
          <a:prstGeom prst="line">
            <a:avLst/>
          </a:prstGeom>
          <a:ln w="12700">
            <a:gradFill>
              <a:gsLst>
                <a:gs pos="100000">
                  <a:schemeClr val="bg1"/>
                </a:gs>
                <a:gs pos="0">
                  <a:schemeClr val="tx2"/>
                </a:gs>
              </a:gsLst>
              <a:lin ang="10800000" scaled="0"/>
            </a:gradFill>
          </a:ln>
          <a:effectLst/>
        </p:spPr>
        <p:style>
          <a:lnRef idx="2">
            <a:schemeClr val="accent1"/>
          </a:lnRef>
          <a:fillRef idx="0">
            <a:schemeClr val="accent1"/>
          </a:fillRef>
          <a:effectRef idx="1">
            <a:schemeClr val="accent1"/>
          </a:effectRef>
          <a:fontRef idx="minor">
            <a:schemeClr val="tx1"/>
          </a:fontRef>
        </p:style>
      </p:cxnSp>
      <p:sp>
        <p:nvSpPr>
          <p:cNvPr id="42" name="Text Placeholder 12">
            <a:extLst>
              <a:ext uri="{FF2B5EF4-FFF2-40B4-BE49-F238E27FC236}">
                <a16:creationId xmlns:a16="http://schemas.microsoft.com/office/drawing/2014/main" id="{7F14E03A-2318-D64D-888F-E1E02F6D8E56}"/>
              </a:ext>
            </a:extLst>
          </p:cNvPr>
          <p:cNvSpPr>
            <a:spLocks noGrp="1"/>
          </p:cNvSpPr>
          <p:nvPr>
            <p:ph type="body" sz="quarter" idx="10" hasCustomPrompt="1"/>
          </p:nvPr>
        </p:nvSpPr>
        <p:spPr>
          <a:xfrm>
            <a:off x="350173" y="4932829"/>
            <a:ext cx="7902361" cy="1022992"/>
          </a:xfrm>
          <a:prstGeom prst="rect">
            <a:avLst/>
          </a:prstGeom>
        </p:spPr>
        <p:txBody>
          <a:bodyPr lIns="0" tIns="0" rIns="0" bIns="0">
            <a:noAutofit/>
          </a:bodyPr>
          <a:lstStyle>
            <a:lvl1pPr marL="0" indent="0">
              <a:buNone/>
              <a:defRPr sz="2667" b="0" i="0">
                <a:solidFill>
                  <a:schemeClr val="bg1"/>
                </a:solidFill>
                <a:latin typeface="Calibri Light" panose="020F0302020204030204" pitchFamily="34" charset="0"/>
                <a:cs typeface="Calibri Light" panose="020F0302020204030204" pitchFamily="34" charset="0"/>
              </a:defRPr>
            </a:lvl1pPr>
          </a:lstStyle>
          <a:p>
            <a:pPr lvl="0"/>
            <a:r>
              <a:rPr lang="en-US"/>
              <a:t>optional more info</a:t>
            </a:r>
          </a:p>
        </p:txBody>
      </p:sp>
      <p:sp>
        <p:nvSpPr>
          <p:cNvPr id="18" name="TextBox 17">
            <a:extLst>
              <a:ext uri="{FF2B5EF4-FFF2-40B4-BE49-F238E27FC236}">
                <a16:creationId xmlns:a16="http://schemas.microsoft.com/office/drawing/2014/main" id="{88D113DE-C46B-FE48-A6A0-953845E755ED}"/>
              </a:ext>
            </a:extLst>
          </p:cNvPr>
          <p:cNvSpPr txBox="1"/>
          <p:nvPr userDrawn="1"/>
        </p:nvSpPr>
        <p:spPr>
          <a:xfrm>
            <a:off x="393293" y="6571932"/>
            <a:ext cx="2823696" cy="164212"/>
          </a:xfrm>
          <a:prstGeom prst="rect">
            <a:avLst/>
          </a:prstGeom>
          <a:noFill/>
        </p:spPr>
        <p:txBody>
          <a:bodyPr wrap="square" lIns="0" tIns="0" rIns="0" bIns="0" rtlCol="0">
            <a:spAutoFit/>
          </a:bodyPr>
          <a:lstStyle/>
          <a:p>
            <a:pPr algn="l"/>
            <a:r>
              <a:rPr lang="en-US" sz="1067" b="0" i="0" baseline="0">
                <a:solidFill>
                  <a:schemeClr val="bg1"/>
                </a:solidFill>
                <a:effectLst/>
                <a:latin typeface="Calibri Light" charset="0"/>
              </a:rPr>
              <a:t>© </a:t>
            </a:r>
            <a:r>
              <a:rPr lang="is-IS" sz="1067" b="0" i="0" baseline="0">
                <a:solidFill>
                  <a:schemeClr val="bg1"/>
                </a:solidFill>
                <a:effectLst/>
                <a:latin typeface="Calibri Light" charset="0"/>
              </a:rPr>
              <a:t>2019</a:t>
            </a:r>
            <a:r>
              <a:rPr lang="en-US" sz="1067" b="0" i="0" baseline="0">
                <a:solidFill>
                  <a:schemeClr val="bg1"/>
                </a:solidFill>
                <a:effectLst/>
                <a:latin typeface="Calibri Light" charset="0"/>
              </a:rPr>
              <a:t> Tivity Health, Inc. All rights reserved.</a:t>
            </a:r>
          </a:p>
        </p:txBody>
      </p:sp>
      <p:sp>
        <p:nvSpPr>
          <p:cNvPr id="6" name="TextBox 5">
            <a:extLst>
              <a:ext uri="{FF2B5EF4-FFF2-40B4-BE49-F238E27FC236}">
                <a16:creationId xmlns:a16="http://schemas.microsoft.com/office/drawing/2014/main" id="{97A2F71C-4F55-9548-8198-E053E308A2D3}"/>
              </a:ext>
            </a:extLst>
          </p:cNvPr>
          <p:cNvSpPr txBox="1"/>
          <p:nvPr userDrawn="1"/>
        </p:nvSpPr>
        <p:spPr>
          <a:xfrm>
            <a:off x="351645" y="2095229"/>
            <a:ext cx="6677551" cy="1733680"/>
          </a:xfrm>
          <a:prstGeom prst="rect">
            <a:avLst/>
          </a:prstGeom>
          <a:noFill/>
        </p:spPr>
        <p:txBody>
          <a:bodyPr wrap="square" rtlCol="0">
            <a:spAutoFit/>
          </a:bodyPr>
          <a:lstStyle/>
          <a:p>
            <a:r>
              <a:rPr lang="en-US" sz="10666" b="1">
                <a:solidFill>
                  <a:schemeClr val="bg1"/>
                </a:solidFill>
              </a:rPr>
              <a:t>Thank You</a:t>
            </a:r>
          </a:p>
        </p:txBody>
      </p:sp>
      <p:sp>
        <p:nvSpPr>
          <p:cNvPr id="26" name="Freeform 25">
            <a:extLst>
              <a:ext uri="{FF2B5EF4-FFF2-40B4-BE49-F238E27FC236}">
                <a16:creationId xmlns:a16="http://schemas.microsoft.com/office/drawing/2014/main" id="{CC0AEB4E-0146-2B40-A6CF-5C7AA3AE6C63}"/>
              </a:ext>
            </a:extLst>
          </p:cNvPr>
          <p:cNvSpPr/>
          <p:nvPr userDrawn="1"/>
        </p:nvSpPr>
        <p:spPr>
          <a:xfrm rot="19870210">
            <a:off x="10109084" y="1222401"/>
            <a:ext cx="740683" cy="423031"/>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Tree>
    <p:extLst>
      <p:ext uri="{BB962C8B-B14F-4D97-AF65-F5344CB8AC3E}">
        <p14:creationId xmlns:p14="http://schemas.microsoft.com/office/powerpoint/2010/main" val="1771173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33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D5D169-291A-B644-87DC-6383DCCCD765}"/>
              </a:ext>
            </a:extLst>
          </p:cNvPr>
          <p:cNvSpPr/>
          <p:nvPr userDrawn="1"/>
        </p:nvSpPr>
        <p:spPr>
          <a:xfrm>
            <a:off x="5167" y="2"/>
            <a:ext cx="12181667"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F5C0D099-6F89-AE46-8AE8-F8935685E5C0}"/>
              </a:ext>
            </a:extLst>
          </p:cNvPr>
          <p:cNvSpPr>
            <a:spLocks noGrp="1"/>
          </p:cNvSpPr>
          <p:nvPr>
            <p:ph type="ctrTitle" hasCustomPrompt="1"/>
          </p:nvPr>
        </p:nvSpPr>
        <p:spPr>
          <a:xfrm>
            <a:off x="550426" y="371959"/>
            <a:ext cx="9873300" cy="3707116"/>
          </a:xfrm>
          <a:prstGeom prst="rect">
            <a:avLst/>
          </a:prstGeom>
        </p:spPr>
        <p:txBody>
          <a:bodyPr lIns="0" tIns="0" rIns="0" bIns="0" anchor="b">
            <a:noAutofit/>
          </a:bodyPr>
          <a:lstStyle>
            <a:lvl1pPr algn="l">
              <a:lnSpc>
                <a:spcPts val="7333"/>
              </a:lnSpc>
              <a:defRPr sz="8000" b="1" i="0" baseline="0">
                <a:solidFill>
                  <a:schemeClr val="bg1"/>
                </a:solidFill>
                <a:latin typeface="Calibri" charset="0"/>
                <a:ea typeface="Calibri" charset="0"/>
                <a:cs typeface="Calibri" charset="0"/>
              </a:defRPr>
            </a:lvl1pPr>
          </a:lstStyle>
          <a:p>
            <a:r>
              <a:rPr lang="en-US"/>
              <a:t>Presentation</a:t>
            </a:r>
            <a:br>
              <a:rPr lang="en-US"/>
            </a:br>
            <a:r>
              <a:rPr lang="en-US"/>
              <a:t>title here</a:t>
            </a:r>
            <a:endParaRPr lang="en-US" sz="4800">
              <a:solidFill>
                <a:schemeClr val="bg1"/>
              </a:solidFill>
              <a:latin typeface="Calibri Light" charset="0"/>
              <a:ea typeface="Calibri Light" charset="0"/>
              <a:cs typeface="Calibri Light" charset="0"/>
            </a:endParaRPr>
          </a:p>
        </p:txBody>
      </p:sp>
      <p:sp>
        <p:nvSpPr>
          <p:cNvPr id="11" name="Text Placeholder 12">
            <a:extLst>
              <a:ext uri="{FF2B5EF4-FFF2-40B4-BE49-F238E27FC236}">
                <a16:creationId xmlns:a16="http://schemas.microsoft.com/office/drawing/2014/main" id="{C27A26B2-9394-DF46-A9C7-0128ADBE2BCB}"/>
              </a:ext>
            </a:extLst>
          </p:cNvPr>
          <p:cNvSpPr>
            <a:spLocks noGrp="1"/>
          </p:cNvSpPr>
          <p:nvPr>
            <p:ph type="body" sz="quarter" idx="10" hasCustomPrompt="1"/>
          </p:nvPr>
        </p:nvSpPr>
        <p:spPr>
          <a:xfrm>
            <a:off x="550422" y="4289315"/>
            <a:ext cx="9873300" cy="899005"/>
          </a:xfrm>
          <a:prstGeom prst="rect">
            <a:avLst/>
          </a:prstGeom>
        </p:spPr>
        <p:txBody>
          <a:bodyPr lIns="0" tIns="0" rIns="0" bIns="0">
            <a:noAutofit/>
          </a:bodyPr>
          <a:lstStyle>
            <a:lvl1pPr marL="0" indent="0">
              <a:buNone/>
              <a:defRPr sz="2933">
                <a:solidFill>
                  <a:schemeClr val="bg1"/>
                </a:solidFill>
              </a:defRPr>
            </a:lvl1pPr>
          </a:lstStyle>
          <a:p>
            <a:pPr lvl="0"/>
            <a:r>
              <a:rPr lang="en-US"/>
              <a:t>Subhead here</a:t>
            </a:r>
          </a:p>
        </p:txBody>
      </p:sp>
      <p:sp>
        <p:nvSpPr>
          <p:cNvPr id="12" name="Text Placeholder 7">
            <a:extLst>
              <a:ext uri="{FF2B5EF4-FFF2-40B4-BE49-F238E27FC236}">
                <a16:creationId xmlns:a16="http://schemas.microsoft.com/office/drawing/2014/main" id="{B0845BC8-322E-854D-97F4-807F834238C2}"/>
              </a:ext>
            </a:extLst>
          </p:cNvPr>
          <p:cNvSpPr>
            <a:spLocks noGrp="1"/>
          </p:cNvSpPr>
          <p:nvPr>
            <p:ph type="body" sz="quarter" idx="11" hasCustomPrompt="1"/>
          </p:nvPr>
        </p:nvSpPr>
        <p:spPr>
          <a:xfrm>
            <a:off x="550423" y="5801369"/>
            <a:ext cx="8358485" cy="40992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Speaker position</a:t>
            </a:r>
          </a:p>
        </p:txBody>
      </p:sp>
      <p:sp>
        <p:nvSpPr>
          <p:cNvPr id="13" name="Text Placeholder 7">
            <a:extLst>
              <a:ext uri="{FF2B5EF4-FFF2-40B4-BE49-F238E27FC236}">
                <a16:creationId xmlns:a16="http://schemas.microsoft.com/office/drawing/2014/main" id="{C2EC24AE-1ACD-5643-9B1A-DE0D4031FB12}"/>
              </a:ext>
            </a:extLst>
          </p:cNvPr>
          <p:cNvSpPr>
            <a:spLocks noGrp="1"/>
          </p:cNvSpPr>
          <p:nvPr>
            <p:ph type="body" sz="quarter" idx="12" hasCustomPrompt="1"/>
          </p:nvPr>
        </p:nvSpPr>
        <p:spPr>
          <a:xfrm>
            <a:off x="566002" y="5374650"/>
            <a:ext cx="8343149" cy="409925"/>
          </a:xfrm>
          <a:prstGeom prst="rect">
            <a:avLst/>
          </a:prstGeom>
        </p:spPr>
        <p:txBody>
          <a:bodyPr lIns="0" tIns="0" rIns="0" bIns="0">
            <a:noAutofit/>
          </a:bodyPr>
          <a:lstStyle>
            <a:lvl1pPr marL="0" indent="0">
              <a:lnSpc>
                <a:spcPct val="100000"/>
              </a:lnSpc>
              <a:spcBef>
                <a:spcPts val="0"/>
              </a:spcBef>
              <a:buNone/>
              <a:defRPr sz="2133" b="0" i="0">
                <a:solidFill>
                  <a:schemeClr val="bg1"/>
                </a:solidFill>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Speaker name,</a:t>
            </a:r>
          </a:p>
        </p:txBody>
      </p:sp>
      <p:sp>
        <p:nvSpPr>
          <p:cNvPr id="14" name="Text Placeholder 7">
            <a:extLst>
              <a:ext uri="{FF2B5EF4-FFF2-40B4-BE49-F238E27FC236}">
                <a16:creationId xmlns:a16="http://schemas.microsoft.com/office/drawing/2014/main" id="{08520E00-75DE-F84C-BB1D-8A5929E1D903}"/>
              </a:ext>
            </a:extLst>
          </p:cNvPr>
          <p:cNvSpPr>
            <a:spLocks noGrp="1"/>
          </p:cNvSpPr>
          <p:nvPr>
            <p:ph type="body" sz="quarter" idx="14" hasCustomPrompt="1"/>
          </p:nvPr>
        </p:nvSpPr>
        <p:spPr>
          <a:xfrm>
            <a:off x="566002" y="6397825"/>
            <a:ext cx="8343149" cy="38284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Date here</a:t>
            </a:r>
          </a:p>
        </p:txBody>
      </p:sp>
      <p:cxnSp>
        <p:nvCxnSpPr>
          <p:cNvPr id="15" name="Straight Connector 14">
            <a:extLst>
              <a:ext uri="{FF2B5EF4-FFF2-40B4-BE49-F238E27FC236}">
                <a16:creationId xmlns:a16="http://schemas.microsoft.com/office/drawing/2014/main" id="{B8779052-574A-CC42-9650-EFC2F2DB612E}"/>
              </a:ext>
            </a:extLst>
          </p:cNvPr>
          <p:cNvCxnSpPr>
            <a:cxnSpLocks/>
          </p:cNvCxnSpPr>
          <p:nvPr userDrawn="1"/>
        </p:nvCxnSpPr>
        <p:spPr>
          <a:xfrm>
            <a:off x="566001" y="4189863"/>
            <a:ext cx="9857720" cy="0"/>
          </a:xfrm>
          <a:prstGeom prst="line">
            <a:avLst/>
          </a:prstGeom>
          <a:ln w="12700">
            <a:gradFill>
              <a:gsLst>
                <a:gs pos="41000">
                  <a:schemeClr val="tx2"/>
                </a:gs>
                <a:gs pos="100000">
                  <a:schemeClr val="bg1"/>
                </a:gs>
              </a:gsLst>
              <a:lin ang="10800000" scaled="0"/>
            </a:gra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DFF46592-D64F-8543-9A4C-679339C1384E}"/>
              </a:ext>
            </a:extLst>
          </p:cNvPr>
          <p:cNvPicPr>
            <a:picLocks noChangeAspect="1"/>
          </p:cNvPicPr>
          <p:nvPr userDrawn="1"/>
        </p:nvPicPr>
        <p:blipFill>
          <a:blip r:embed="rId2"/>
          <a:stretch>
            <a:fillRect/>
          </a:stretch>
        </p:blipFill>
        <p:spPr>
          <a:xfrm>
            <a:off x="10256980" y="5753584"/>
            <a:ext cx="1839653" cy="965769"/>
          </a:xfrm>
          <a:prstGeom prst="rect">
            <a:avLst/>
          </a:prstGeom>
        </p:spPr>
      </p:pic>
      <p:sp>
        <p:nvSpPr>
          <p:cNvPr id="25" name="Freeform 24">
            <a:extLst>
              <a:ext uri="{FF2B5EF4-FFF2-40B4-BE49-F238E27FC236}">
                <a16:creationId xmlns:a16="http://schemas.microsoft.com/office/drawing/2014/main" id="{921DC2B2-8680-EE4F-AB46-FFAF3516A68D}"/>
              </a:ext>
            </a:extLst>
          </p:cNvPr>
          <p:cNvSpPr/>
          <p:nvPr userDrawn="1"/>
        </p:nvSpPr>
        <p:spPr>
          <a:xfrm rot="19688322">
            <a:off x="10022525" y="-98063"/>
            <a:ext cx="1769143" cy="611029"/>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1" name="Freeform 30">
            <a:extLst>
              <a:ext uri="{FF2B5EF4-FFF2-40B4-BE49-F238E27FC236}">
                <a16:creationId xmlns:a16="http://schemas.microsoft.com/office/drawing/2014/main" id="{27F96013-228C-7542-9823-F80050C53B14}"/>
              </a:ext>
            </a:extLst>
          </p:cNvPr>
          <p:cNvSpPr/>
          <p:nvPr userDrawn="1"/>
        </p:nvSpPr>
        <p:spPr>
          <a:xfrm rot="19688322">
            <a:off x="10619090" y="-171945"/>
            <a:ext cx="1623741" cy="970937"/>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3" name="Freeform 32">
            <a:extLst>
              <a:ext uri="{FF2B5EF4-FFF2-40B4-BE49-F238E27FC236}">
                <a16:creationId xmlns:a16="http://schemas.microsoft.com/office/drawing/2014/main" id="{714F2361-7D3D-C94C-846E-90B8F01BD573}"/>
              </a:ext>
            </a:extLst>
          </p:cNvPr>
          <p:cNvSpPr/>
          <p:nvPr userDrawn="1"/>
        </p:nvSpPr>
        <p:spPr>
          <a:xfrm rot="19688322">
            <a:off x="11544124" y="1081138"/>
            <a:ext cx="852437" cy="531733"/>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4" name="Freeform 33">
            <a:extLst>
              <a:ext uri="{FF2B5EF4-FFF2-40B4-BE49-F238E27FC236}">
                <a16:creationId xmlns:a16="http://schemas.microsoft.com/office/drawing/2014/main" id="{98424DBE-33BB-3743-A749-7A18548B1EE2}"/>
              </a:ext>
            </a:extLst>
          </p:cNvPr>
          <p:cNvSpPr/>
          <p:nvPr userDrawn="1"/>
        </p:nvSpPr>
        <p:spPr>
          <a:xfrm rot="19870210">
            <a:off x="11071660" y="896876"/>
            <a:ext cx="464296" cy="272349"/>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Tree>
    <p:extLst>
      <p:ext uri="{BB962C8B-B14F-4D97-AF65-F5344CB8AC3E}">
        <p14:creationId xmlns:p14="http://schemas.microsoft.com/office/powerpoint/2010/main" val="3944149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C523844-4D89-4940-8970-21D2A5E230A8}"/>
              </a:ext>
            </a:extLst>
          </p:cNvPr>
          <p:cNvSpPr/>
          <p:nvPr userDrawn="1"/>
        </p:nvSpPr>
        <p:spPr>
          <a:xfrm>
            <a:off x="5167" y="2"/>
            <a:ext cx="12181667"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a:extLst>
              <a:ext uri="{FF2B5EF4-FFF2-40B4-BE49-F238E27FC236}">
                <a16:creationId xmlns:a16="http://schemas.microsoft.com/office/drawing/2014/main" id="{D8C4431D-E06B-8849-A258-D587A39AB90A}"/>
              </a:ext>
            </a:extLst>
          </p:cNvPr>
          <p:cNvPicPr>
            <a:picLocks noChangeAspect="1"/>
          </p:cNvPicPr>
          <p:nvPr userDrawn="1"/>
        </p:nvPicPr>
        <p:blipFill>
          <a:blip r:embed="rId2"/>
          <a:stretch>
            <a:fillRect/>
          </a:stretch>
        </p:blipFill>
        <p:spPr>
          <a:xfrm>
            <a:off x="10777728" y="6115965"/>
            <a:ext cx="1335161" cy="700924"/>
          </a:xfrm>
          <a:prstGeom prst="rect">
            <a:avLst/>
          </a:prstGeom>
        </p:spPr>
      </p:pic>
      <p:sp>
        <p:nvSpPr>
          <p:cNvPr id="22" name="Freeform 21">
            <a:extLst>
              <a:ext uri="{FF2B5EF4-FFF2-40B4-BE49-F238E27FC236}">
                <a16:creationId xmlns:a16="http://schemas.microsoft.com/office/drawing/2014/main" id="{1A250BA5-8E0E-4A46-8518-430A6F57CB54}"/>
              </a:ext>
            </a:extLst>
          </p:cNvPr>
          <p:cNvSpPr/>
          <p:nvPr userDrawn="1"/>
        </p:nvSpPr>
        <p:spPr>
          <a:xfrm rot="19688322">
            <a:off x="10022525" y="-98063"/>
            <a:ext cx="1769143" cy="611029"/>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3" name="Freeform 22">
            <a:extLst>
              <a:ext uri="{FF2B5EF4-FFF2-40B4-BE49-F238E27FC236}">
                <a16:creationId xmlns:a16="http://schemas.microsoft.com/office/drawing/2014/main" id="{75E6E1C0-7E3B-5C4F-A56B-391C722FB0A1}"/>
              </a:ext>
            </a:extLst>
          </p:cNvPr>
          <p:cNvSpPr/>
          <p:nvPr userDrawn="1"/>
        </p:nvSpPr>
        <p:spPr>
          <a:xfrm rot="19688322">
            <a:off x="10619090" y="-171945"/>
            <a:ext cx="1623741" cy="970937"/>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4" name="Freeform 23">
            <a:extLst>
              <a:ext uri="{FF2B5EF4-FFF2-40B4-BE49-F238E27FC236}">
                <a16:creationId xmlns:a16="http://schemas.microsoft.com/office/drawing/2014/main" id="{13F3BC1E-275C-364E-ACDD-B8913774417A}"/>
              </a:ext>
            </a:extLst>
          </p:cNvPr>
          <p:cNvSpPr/>
          <p:nvPr userDrawn="1"/>
        </p:nvSpPr>
        <p:spPr>
          <a:xfrm rot="19688322">
            <a:off x="11544124" y="1081138"/>
            <a:ext cx="852437" cy="531733"/>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5" name="Freeform 24">
            <a:extLst>
              <a:ext uri="{FF2B5EF4-FFF2-40B4-BE49-F238E27FC236}">
                <a16:creationId xmlns:a16="http://schemas.microsoft.com/office/drawing/2014/main" id="{BFE51871-1415-544D-9281-D04697C83E56}"/>
              </a:ext>
            </a:extLst>
          </p:cNvPr>
          <p:cNvSpPr/>
          <p:nvPr userDrawn="1"/>
        </p:nvSpPr>
        <p:spPr>
          <a:xfrm rot="19870210">
            <a:off x="11071660" y="896876"/>
            <a:ext cx="464296" cy="272349"/>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cxnSp>
        <p:nvCxnSpPr>
          <p:cNvPr id="40" name="Straight Connector 39">
            <a:extLst>
              <a:ext uri="{FF2B5EF4-FFF2-40B4-BE49-F238E27FC236}">
                <a16:creationId xmlns:a16="http://schemas.microsoft.com/office/drawing/2014/main" id="{793D7C01-FE2B-294B-9344-B5F5FDE768D4}"/>
              </a:ext>
            </a:extLst>
          </p:cNvPr>
          <p:cNvCxnSpPr>
            <a:cxnSpLocks/>
          </p:cNvCxnSpPr>
          <p:nvPr userDrawn="1"/>
        </p:nvCxnSpPr>
        <p:spPr>
          <a:xfrm>
            <a:off x="1" y="3725545"/>
            <a:ext cx="9396564" cy="0"/>
          </a:xfrm>
          <a:prstGeom prst="line">
            <a:avLst/>
          </a:prstGeom>
          <a:ln w="12700">
            <a:gradFill>
              <a:gsLst>
                <a:gs pos="100000">
                  <a:schemeClr val="bg1"/>
                </a:gs>
                <a:gs pos="0">
                  <a:schemeClr val="tx2"/>
                </a:gs>
              </a:gsLst>
              <a:lin ang="10800000" scaled="0"/>
            </a:gradFill>
          </a:ln>
          <a:effectLst/>
        </p:spPr>
        <p:style>
          <a:lnRef idx="2">
            <a:schemeClr val="accent1"/>
          </a:lnRef>
          <a:fillRef idx="0">
            <a:schemeClr val="accent1"/>
          </a:fillRef>
          <a:effectRef idx="1">
            <a:schemeClr val="accent1"/>
          </a:effectRef>
          <a:fontRef idx="minor">
            <a:schemeClr val="tx1"/>
          </a:fontRef>
        </p:style>
      </p:cxnSp>
      <p:sp>
        <p:nvSpPr>
          <p:cNvPr id="42" name="Text Placeholder 12">
            <a:extLst>
              <a:ext uri="{FF2B5EF4-FFF2-40B4-BE49-F238E27FC236}">
                <a16:creationId xmlns:a16="http://schemas.microsoft.com/office/drawing/2014/main" id="{7F14E03A-2318-D64D-888F-E1E02F6D8E56}"/>
              </a:ext>
            </a:extLst>
          </p:cNvPr>
          <p:cNvSpPr>
            <a:spLocks noGrp="1"/>
          </p:cNvSpPr>
          <p:nvPr>
            <p:ph type="body" sz="quarter" idx="10" hasCustomPrompt="1"/>
          </p:nvPr>
        </p:nvSpPr>
        <p:spPr>
          <a:xfrm>
            <a:off x="350173" y="4932829"/>
            <a:ext cx="7902361" cy="1022992"/>
          </a:xfrm>
          <a:prstGeom prst="rect">
            <a:avLst/>
          </a:prstGeom>
        </p:spPr>
        <p:txBody>
          <a:bodyPr lIns="0" tIns="0" rIns="0" bIns="0">
            <a:noAutofit/>
          </a:bodyPr>
          <a:lstStyle>
            <a:lvl1pPr marL="0" indent="0">
              <a:buNone/>
              <a:defRPr sz="2667" b="0" i="0">
                <a:solidFill>
                  <a:schemeClr val="bg1"/>
                </a:solidFill>
                <a:latin typeface="Calibri Light" panose="020F0302020204030204" pitchFamily="34" charset="0"/>
                <a:cs typeface="Calibri Light" panose="020F0302020204030204" pitchFamily="34" charset="0"/>
              </a:defRPr>
            </a:lvl1pPr>
          </a:lstStyle>
          <a:p>
            <a:pPr lvl="0"/>
            <a:r>
              <a:rPr lang="en-US"/>
              <a:t>optional more info</a:t>
            </a:r>
          </a:p>
        </p:txBody>
      </p:sp>
      <p:sp>
        <p:nvSpPr>
          <p:cNvPr id="18" name="TextBox 17">
            <a:extLst>
              <a:ext uri="{FF2B5EF4-FFF2-40B4-BE49-F238E27FC236}">
                <a16:creationId xmlns:a16="http://schemas.microsoft.com/office/drawing/2014/main" id="{88D113DE-C46B-FE48-A6A0-953845E755ED}"/>
              </a:ext>
            </a:extLst>
          </p:cNvPr>
          <p:cNvSpPr txBox="1"/>
          <p:nvPr userDrawn="1"/>
        </p:nvSpPr>
        <p:spPr>
          <a:xfrm>
            <a:off x="393293" y="6571932"/>
            <a:ext cx="2823696" cy="164212"/>
          </a:xfrm>
          <a:prstGeom prst="rect">
            <a:avLst/>
          </a:prstGeom>
          <a:noFill/>
        </p:spPr>
        <p:txBody>
          <a:bodyPr wrap="square" lIns="0" tIns="0" rIns="0" bIns="0" rtlCol="0">
            <a:spAutoFit/>
          </a:bodyPr>
          <a:lstStyle/>
          <a:p>
            <a:pPr algn="l"/>
            <a:r>
              <a:rPr lang="en-US" sz="1067" b="0" i="0" baseline="0">
                <a:solidFill>
                  <a:schemeClr val="bg1"/>
                </a:solidFill>
                <a:effectLst/>
                <a:latin typeface="Calibri Light" charset="0"/>
              </a:rPr>
              <a:t>© </a:t>
            </a:r>
            <a:r>
              <a:rPr lang="is-IS" sz="1067" b="0" i="0" baseline="0">
                <a:solidFill>
                  <a:schemeClr val="bg1"/>
                </a:solidFill>
                <a:effectLst/>
                <a:latin typeface="Calibri Light" charset="0"/>
              </a:rPr>
              <a:t>2019</a:t>
            </a:r>
            <a:r>
              <a:rPr lang="en-US" sz="1067" b="0" i="0" baseline="0">
                <a:solidFill>
                  <a:schemeClr val="bg1"/>
                </a:solidFill>
                <a:effectLst/>
                <a:latin typeface="Calibri Light" charset="0"/>
              </a:rPr>
              <a:t> Tivity Health, Inc. All rights reserved.</a:t>
            </a:r>
          </a:p>
        </p:txBody>
      </p:sp>
      <p:sp>
        <p:nvSpPr>
          <p:cNvPr id="6" name="TextBox 5">
            <a:extLst>
              <a:ext uri="{FF2B5EF4-FFF2-40B4-BE49-F238E27FC236}">
                <a16:creationId xmlns:a16="http://schemas.microsoft.com/office/drawing/2014/main" id="{97A2F71C-4F55-9548-8198-E053E308A2D3}"/>
              </a:ext>
            </a:extLst>
          </p:cNvPr>
          <p:cNvSpPr txBox="1"/>
          <p:nvPr userDrawn="1"/>
        </p:nvSpPr>
        <p:spPr>
          <a:xfrm>
            <a:off x="351645" y="2095229"/>
            <a:ext cx="6677551" cy="1733680"/>
          </a:xfrm>
          <a:prstGeom prst="rect">
            <a:avLst/>
          </a:prstGeom>
          <a:noFill/>
        </p:spPr>
        <p:txBody>
          <a:bodyPr wrap="square" rtlCol="0">
            <a:spAutoFit/>
          </a:bodyPr>
          <a:lstStyle/>
          <a:p>
            <a:r>
              <a:rPr lang="en-US" sz="10666" b="1">
                <a:solidFill>
                  <a:schemeClr val="bg1"/>
                </a:solidFill>
              </a:rPr>
              <a:t>Thank You</a:t>
            </a:r>
          </a:p>
        </p:txBody>
      </p:sp>
      <p:sp>
        <p:nvSpPr>
          <p:cNvPr id="26" name="Freeform 25">
            <a:extLst>
              <a:ext uri="{FF2B5EF4-FFF2-40B4-BE49-F238E27FC236}">
                <a16:creationId xmlns:a16="http://schemas.microsoft.com/office/drawing/2014/main" id="{CC0AEB4E-0146-2B40-A6CF-5C7AA3AE6C63}"/>
              </a:ext>
            </a:extLst>
          </p:cNvPr>
          <p:cNvSpPr/>
          <p:nvPr userDrawn="1"/>
        </p:nvSpPr>
        <p:spPr>
          <a:xfrm rot="19870210">
            <a:off x="10109084" y="1222401"/>
            <a:ext cx="740683" cy="423031"/>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Tree>
    <p:extLst>
      <p:ext uri="{BB962C8B-B14F-4D97-AF65-F5344CB8AC3E}">
        <p14:creationId xmlns:p14="http://schemas.microsoft.com/office/powerpoint/2010/main" val="146402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charset="0"/>
            </a:endParaRPr>
          </a:p>
        </p:txBody>
      </p:sp>
      <p:sp>
        <p:nvSpPr>
          <p:cNvPr id="15" name="Rectangle 14"/>
          <p:cNvSpPr/>
          <p:nvPr userDrawn="1"/>
        </p:nvSpPr>
        <p:spPr>
          <a:xfrm>
            <a:off x="0" y="6524735"/>
            <a:ext cx="12192000" cy="365798"/>
          </a:xfrm>
          <a:prstGeom prst="rect">
            <a:avLst/>
          </a:prstGeom>
          <a:solidFill>
            <a:schemeClr val="bg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6" name="Right Triangle 15"/>
          <p:cNvSpPr/>
          <p:nvPr userDrawn="1"/>
        </p:nvSpPr>
        <p:spPr>
          <a:xfrm flipH="1">
            <a:off x="-92767" y="5592417"/>
            <a:ext cx="12284766" cy="93231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charset="0"/>
            </a:endParaRPr>
          </a:p>
        </p:txBody>
      </p:sp>
      <p:sp>
        <p:nvSpPr>
          <p:cNvPr id="3" name="Subtitle 2"/>
          <p:cNvSpPr>
            <a:spLocks noGrp="1"/>
          </p:cNvSpPr>
          <p:nvPr>
            <p:ph type="subTitle" idx="1" hasCustomPrompt="1"/>
          </p:nvPr>
        </p:nvSpPr>
        <p:spPr>
          <a:xfrm>
            <a:off x="365759" y="4883078"/>
            <a:ext cx="11430000" cy="808583"/>
          </a:xfrm>
        </p:spPr>
        <p:txBody>
          <a:bodyPr/>
          <a:lstStyle>
            <a:lvl1pPr marL="0" indent="0" algn="ctr">
              <a:buNone/>
              <a:defRPr sz="1800" i="0" baseline="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z="1600">
                <a:solidFill>
                  <a:schemeClr val="bg1"/>
                </a:solidFill>
                <a:latin typeface="Calibri Light" charset="0"/>
                <a:ea typeface="Calibri Light" charset="0"/>
                <a:cs typeface="Calibri Light" charset="0"/>
              </a:rPr>
              <a:t>Presenter Name, Title</a:t>
            </a:r>
          </a:p>
          <a:p>
            <a:r>
              <a:rPr lang="en-US" sz="1600">
                <a:solidFill>
                  <a:schemeClr val="bg1"/>
                </a:solidFill>
                <a:latin typeface="Calibri Light" charset="0"/>
                <a:ea typeface="Calibri Light" charset="0"/>
                <a:cs typeface="Calibri Light" charset="0"/>
              </a:rPr>
              <a:t>##/##/##</a:t>
            </a:r>
          </a:p>
        </p:txBody>
      </p:sp>
      <p:sp>
        <p:nvSpPr>
          <p:cNvPr id="14" name="Title 1"/>
          <p:cNvSpPr>
            <a:spLocks noGrp="1"/>
          </p:cNvSpPr>
          <p:nvPr>
            <p:ph type="title"/>
          </p:nvPr>
        </p:nvSpPr>
        <p:spPr>
          <a:xfrm>
            <a:off x="365760" y="877561"/>
            <a:ext cx="11430000" cy="3185747"/>
          </a:xfrm>
        </p:spPr>
        <p:txBody>
          <a:bodyPr anchor="b" anchorCtr="0">
            <a:normAutofit/>
          </a:bodyPr>
          <a:lstStyle>
            <a:lvl1pPr algn="ctr">
              <a:lnSpc>
                <a:spcPts val="6000"/>
              </a:lnSpc>
              <a:defRPr sz="7000" cap="all" baseline="0">
                <a:solidFill>
                  <a:schemeClr val="bg1"/>
                </a:solidFill>
              </a:defRPr>
            </a:lvl1pPr>
          </a:lstStyle>
          <a:p>
            <a:r>
              <a:rPr lang="en-US"/>
              <a:t>Click to edit Master title style</a:t>
            </a:r>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9" name="Rectangle 8"/>
          <p:cNvSpPr/>
          <p:nvPr userDrawn="1"/>
        </p:nvSpPr>
        <p:spPr>
          <a:xfrm>
            <a:off x="5316989" y="4063308"/>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pic>
        <p:nvPicPr>
          <p:cNvPr id="5" name="Picture 4">
            <a:extLst>
              <a:ext uri="{FF2B5EF4-FFF2-40B4-BE49-F238E27FC236}">
                <a16:creationId xmlns:a16="http://schemas.microsoft.com/office/drawing/2014/main" id="{31C9D2C2-44FD-BC47-9FCC-47C5F89FE5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38359" y="5803337"/>
            <a:ext cx="2057400" cy="711200"/>
          </a:xfrm>
          <a:prstGeom prst="rect">
            <a:avLst/>
          </a:prstGeom>
        </p:spPr>
      </p:pic>
    </p:spTree>
    <p:extLst>
      <p:ext uri="{BB962C8B-B14F-4D97-AF65-F5344CB8AC3E}">
        <p14:creationId xmlns:p14="http://schemas.microsoft.com/office/powerpoint/2010/main" val="128302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2FF01A-1CE7-E549-BE73-C108C8564A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10497" y="-7433"/>
            <a:ext cx="7781501" cy="6780278"/>
          </a:xfrm>
          <a:prstGeom prst="rect">
            <a:avLst/>
          </a:prstGeom>
        </p:spPr>
      </p:pic>
      <p:sp>
        <p:nvSpPr>
          <p:cNvPr id="13" name="Freeform 12">
            <a:extLst>
              <a:ext uri="{FF2B5EF4-FFF2-40B4-BE49-F238E27FC236}">
                <a16:creationId xmlns:a16="http://schemas.microsoft.com/office/drawing/2014/main" id="{301EA276-08CE-2B4F-B305-E88AA931DAE9}"/>
              </a:ext>
            </a:extLst>
          </p:cNvPr>
          <p:cNvSpPr/>
          <p:nvPr userDrawn="1"/>
        </p:nvSpPr>
        <p:spPr>
          <a:xfrm>
            <a:off x="-46384" y="-32533"/>
            <a:ext cx="9948373"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6386" y="6493452"/>
            <a:ext cx="12238386" cy="365798"/>
          </a:xfrm>
          <a:prstGeom prst="rect">
            <a:avLst/>
          </a:prstGeom>
          <a:solidFill>
            <a:schemeClr val="bg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6" name="Right Triangle 15"/>
          <p:cNvSpPr/>
          <p:nvPr userDrawn="1"/>
        </p:nvSpPr>
        <p:spPr>
          <a:xfrm flipH="1">
            <a:off x="-46385" y="5568353"/>
            <a:ext cx="12238383" cy="93231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charset="0"/>
            </a:endParaRPr>
          </a:p>
        </p:txBody>
      </p:sp>
      <p:sp>
        <p:nvSpPr>
          <p:cNvPr id="3" name="Subtitle 2"/>
          <p:cNvSpPr>
            <a:spLocks noGrp="1"/>
          </p:cNvSpPr>
          <p:nvPr>
            <p:ph type="subTitle" idx="1" hasCustomPrompt="1"/>
          </p:nvPr>
        </p:nvSpPr>
        <p:spPr>
          <a:xfrm>
            <a:off x="365759" y="4883078"/>
            <a:ext cx="5222240" cy="808583"/>
          </a:xfrm>
        </p:spPr>
        <p:txBody>
          <a:bodyPr/>
          <a:lstStyle>
            <a:lvl1pPr marL="0" indent="0" algn="l">
              <a:buNone/>
              <a:defRPr sz="1800" i="0" baseline="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z="1600">
                <a:solidFill>
                  <a:schemeClr val="bg1"/>
                </a:solidFill>
                <a:latin typeface="Calibri Light" charset="0"/>
                <a:ea typeface="Calibri Light" charset="0"/>
                <a:cs typeface="Calibri Light" charset="0"/>
              </a:rPr>
              <a:t>Presenter Name, Title</a:t>
            </a:r>
          </a:p>
          <a:p>
            <a:r>
              <a:rPr lang="en-US" sz="1600">
                <a:solidFill>
                  <a:schemeClr val="bg1"/>
                </a:solidFill>
                <a:latin typeface="Calibri Light" charset="0"/>
                <a:ea typeface="Calibri Light" charset="0"/>
                <a:cs typeface="Calibri Light" charset="0"/>
              </a:rPr>
              <a:t>##/##/##</a:t>
            </a:r>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10" name="Title 1">
            <a:extLst>
              <a:ext uri="{FF2B5EF4-FFF2-40B4-BE49-F238E27FC236}">
                <a16:creationId xmlns:a16="http://schemas.microsoft.com/office/drawing/2014/main" id="{9B36A322-7FEE-0540-9EED-47D9A5E040DA}"/>
              </a:ext>
            </a:extLst>
          </p:cNvPr>
          <p:cNvSpPr>
            <a:spLocks noGrp="1"/>
          </p:cNvSpPr>
          <p:nvPr>
            <p:ph type="title"/>
          </p:nvPr>
        </p:nvSpPr>
        <p:spPr>
          <a:xfrm>
            <a:off x="365760" y="877561"/>
            <a:ext cx="8002385" cy="3185747"/>
          </a:xfrm>
        </p:spPr>
        <p:txBody>
          <a:bodyPr anchor="b" anchorCtr="0">
            <a:normAutofit/>
          </a:bodyPr>
          <a:lstStyle>
            <a:lvl1pPr algn="l">
              <a:lnSpc>
                <a:spcPts val="6000"/>
              </a:lnSpc>
              <a:defRPr sz="7000" cap="all" baseline="0">
                <a:solidFill>
                  <a:schemeClr val="bg1"/>
                </a:solidFill>
              </a:defRPr>
            </a:lvl1pPr>
          </a:lstStyle>
          <a:p>
            <a:r>
              <a:rPr lang="en-US"/>
              <a:t>Click to edit Master title style</a:t>
            </a:r>
          </a:p>
        </p:txBody>
      </p:sp>
      <p:sp>
        <p:nvSpPr>
          <p:cNvPr id="12" name="Rectangle 11">
            <a:extLst>
              <a:ext uri="{FF2B5EF4-FFF2-40B4-BE49-F238E27FC236}">
                <a16:creationId xmlns:a16="http://schemas.microsoft.com/office/drawing/2014/main" id="{7A265CB5-4166-8C40-A4E8-D91B8F09E077}"/>
              </a:ext>
            </a:extLst>
          </p:cNvPr>
          <p:cNvSpPr/>
          <p:nvPr userDrawn="1"/>
        </p:nvSpPr>
        <p:spPr>
          <a:xfrm>
            <a:off x="490989" y="4139741"/>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pic>
        <p:nvPicPr>
          <p:cNvPr id="14" name="Picture 13">
            <a:extLst>
              <a:ext uri="{FF2B5EF4-FFF2-40B4-BE49-F238E27FC236}">
                <a16:creationId xmlns:a16="http://schemas.microsoft.com/office/drawing/2014/main" id="{9A0A3113-DA8D-8946-A1B1-B358F34EC3C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738359" y="5803337"/>
            <a:ext cx="2057400" cy="711200"/>
          </a:xfrm>
          <a:prstGeom prst="rect">
            <a:avLst/>
          </a:prstGeom>
        </p:spPr>
      </p:pic>
    </p:spTree>
    <p:extLst>
      <p:ext uri="{BB962C8B-B14F-4D97-AF65-F5344CB8AC3E}">
        <p14:creationId xmlns:p14="http://schemas.microsoft.com/office/powerpoint/2010/main" val="254581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4" name="Freeform 3">
            <a:extLst>
              <a:ext uri="{FF2B5EF4-FFF2-40B4-BE49-F238E27FC236}">
                <a16:creationId xmlns:a16="http://schemas.microsoft.com/office/drawing/2014/main" id="{DFF5F9BB-44AD-F14D-A8D6-319C8DFD7121}"/>
              </a:ext>
            </a:extLst>
          </p:cNvPr>
          <p:cNvSpPr/>
          <p:nvPr userDrawn="1"/>
        </p:nvSpPr>
        <p:spPr>
          <a:xfrm>
            <a:off x="0" y="0"/>
            <a:ext cx="12192000"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a:solidFill>
                  <a:schemeClr val="bg1"/>
                </a:solidFill>
                <a:latin typeface="Calibri Light" charset="0"/>
              </a:rPr>
              <a:t>© </a:t>
            </a:r>
            <a:r>
              <a:rPr lang="is-IS" sz="800" b="0" i="0" baseline="0">
                <a:solidFill>
                  <a:schemeClr val="bg1"/>
                </a:solidFill>
                <a:latin typeface="Calibri Light" charset="0"/>
              </a:rPr>
              <a:t>2021</a:t>
            </a:r>
            <a:r>
              <a:rPr lang="en-US" sz="800" b="0" i="0" baseline="0">
                <a:solidFill>
                  <a:schemeClr val="bg1"/>
                </a:solidFill>
                <a:latin typeface="Calibri Light" charset="0"/>
              </a:rPr>
              <a:t> Tivity Health, Inc. All rights reserved.</a:t>
            </a:r>
          </a:p>
        </p:txBody>
      </p:sp>
      <p:sp>
        <p:nvSpPr>
          <p:cNvPr id="12" name="Title 1">
            <a:extLst>
              <a:ext uri="{FF2B5EF4-FFF2-40B4-BE49-F238E27FC236}">
                <a16:creationId xmlns:a16="http://schemas.microsoft.com/office/drawing/2014/main" id="{F29A0FB7-A879-5342-BCEA-056EFC70B47E}"/>
              </a:ext>
            </a:extLst>
          </p:cNvPr>
          <p:cNvSpPr>
            <a:spLocks noGrp="1"/>
          </p:cNvSpPr>
          <p:nvPr>
            <p:ph type="title"/>
          </p:nvPr>
        </p:nvSpPr>
        <p:spPr>
          <a:xfrm>
            <a:off x="365760" y="877561"/>
            <a:ext cx="9704672" cy="3185747"/>
          </a:xfrm>
        </p:spPr>
        <p:txBody>
          <a:bodyPr anchor="b" anchorCtr="0">
            <a:normAutofit/>
          </a:bodyPr>
          <a:lstStyle>
            <a:lvl1pPr algn="l">
              <a:lnSpc>
                <a:spcPts val="6000"/>
              </a:lnSpc>
              <a:defRPr sz="7000" cap="all" baseline="0">
                <a:solidFill>
                  <a:schemeClr val="bg1"/>
                </a:solidFill>
              </a:defRPr>
            </a:lvl1pPr>
          </a:lstStyle>
          <a:p>
            <a:r>
              <a:rPr lang="en-US"/>
              <a:t>Click to edit Master title style</a:t>
            </a:r>
          </a:p>
        </p:txBody>
      </p:sp>
      <p:sp>
        <p:nvSpPr>
          <p:cNvPr id="13" name="Rectangle 12">
            <a:extLst>
              <a:ext uri="{FF2B5EF4-FFF2-40B4-BE49-F238E27FC236}">
                <a16:creationId xmlns:a16="http://schemas.microsoft.com/office/drawing/2014/main" id="{56D380A5-F197-A542-8465-B3F085294888}"/>
              </a:ext>
            </a:extLst>
          </p:cNvPr>
          <p:cNvSpPr/>
          <p:nvPr userDrawn="1"/>
        </p:nvSpPr>
        <p:spPr>
          <a:xfrm>
            <a:off x="490989" y="4139741"/>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4" name="Subtitle 2">
            <a:extLst>
              <a:ext uri="{FF2B5EF4-FFF2-40B4-BE49-F238E27FC236}">
                <a16:creationId xmlns:a16="http://schemas.microsoft.com/office/drawing/2014/main" id="{E6EA5DD4-7C5C-9942-B62B-BFB9C052549A}"/>
              </a:ext>
            </a:extLst>
          </p:cNvPr>
          <p:cNvSpPr>
            <a:spLocks noGrp="1"/>
          </p:cNvSpPr>
          <p:nvPr>
            <p:ph type="subTitle" idx="1"/>
          </p:nvPr>
        </p:nvSpPr>
        <p:spPr>
          <a:xfrm>
            <a:off x="365759" y="4527302"/>
            <a:ext cx="9704672" cy="808583"/>
          </a:xfrm>
        </p:spPr>
        <p:txBody>
          <a:bodyPr/>
          <a:lstStyle>
            <a:lvl1pPr marL="0" indent="0" algn="l">
              <a:buNone/>
              <a:defRPr sz="1800" i="0" baseline="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sz="1600">
              <a:solidFill>
                <a:schemeClr val="bg1"/>
              </a:solidFill>
              <a:latin typeface="Calibri Light" charset="0"/>
              <a:ea typeface="Calibri Light" charset="0"/>
              <a:cs typeface="Calibri Light" charset="0"/>
            </a:endParaRPr>
          </a:p>
        </p:txBody>
      </p:sp>
      <p:pic>
        <p:nvPicPr>
          <p:cNvPr id="9" name="Picture 2">
            <a:extLst>
              <a:ext uri="{FF2B5EF4-FFF2-40B4-BE49-F238E27FC236}">
                <a16:creationId xmlns:a16="http://schemas.microsoft.com/office/drawing/2014/main" id="{15253326-140E-4DB9-9E7F-75DE770D95D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27958" y="5613157"/>
            <a:ext cx="2772080" cy="99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39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4" name="Freeform 3">
            <a:extLst>
              <a:ext uri="{FF2B5EF4-FFF2-40B4-BE49-F238E27FC236}">
                <a16:creationId xmlns:a16="http://schemas.microsoft.com/office/drawing/2014/main" id="{DFF5F9BB-44AD-F14D-A8D6-319C8DFD7121}"/>
              </a:ext>
            </a:extLst>
          </p:cNvPr>
          <p:cNvSpPr/>
          <p:nvPr userDrawn="1"/>
        </p:nvSpPr>
        <p:spPr>
          <a:xfrm>
            <a:off x="-161868" y="-99060"/>
            <a:ext cx="12512903" cy="710946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sp>
        <p:nvSpPr>
          <p:cNvPr id="12" name="Title 1">
            <a:extLst>
              <a:ext uri="{FF2B5EF4-FFF2-40B4-BE49-F238E27FC236}">
                <a16:creationId xmlns:a16="http://schemas.microsoft.com/office/drawing/2014/main" id="{F29A0FB7-A879-5342-BCEA-056EFC70B47E}"/>
              </a:ext>
            </a:extLst>
          </p:cNvPr>
          <p:cNvSpPr>
            <a:spLocks noGrp="1"/>
          </p:cNvSpPr>
          <p:nvPr>
            <p:ph type="title"/>
          </p:nvPr>
        </p:nvSpPr>
        <p:spPr>
          <a:xfrm>
            <a:off x="365760" y="877561"/>
            <a:ext cx="9704672" cy="3185747"/>
          </a:xfrm>
        </p:spPr>
        <p:txBody>
          <a:bodyPr anchor="b" anchorCtr="0">
            <a:normAutofit/>
          </a:bodyPr>
          <a:lstStyle>
            <a:lvl1pPr algn="l">
              <a:lnSpc>
                <a:spcPts val="6000"/>
              </a:lnSpc>
              <a:defRPr sz="7000" cap="all" baseline="0">
                <a:solidFill>
                  <a:schemeClr val="tx1"/>
                </a:solidFill>
              </a:defRPr>
            </a:lvl1pPr>
          </a:lstStyle>
          <a:p>
            <a:r>
              <a:rPr lang="en-US"/>
              <a:t>Click to edit Master title style</a:t>
            </a:r>
          </a:p>
        </p:txBody>
      </p:sp>
      <p:sp>
        <p:nvSpPr>
          <p:cNvPr id="13" name="Rectangle 12">
            <a:extLst>
              <a:ext uri="{FF2B5EF4-FFF2-40B4-BE49-F238E27FC236}">
                <a16:creationId xmlns:a16="http://schemas.microsoft.com/office/drawing/2014/main" id="{56D380A5-F197-A542-8465-B3F085294888}"/>
              </a:ext>
            </a:extLst>
          </p:cNvPr>
          <p:cNvSpPr/>
          <p:nvPr userDrawn="1"/>
        </p:nvSpPr>
        <p:spPr>
          <a:xfrm>
            <a:off x="490989" y="4139741"/>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pic>
        <p:nvPicPr>
          <p:cNvPr id="9" name="Picture 8">
            <a:extLst>
              <a:ext uri="{FF2B5EF4-FFF2-40B4-BE49-F238E27FC236}">
                <a16:creationId xmlns:a16="http://schemas.microsoft.com/office/drawing/2014/main" id="{08CF279F-0A10-9846-9BF5-906A5CBD3E6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8" y="6207230"/>
            <a:ext cx="977742" cy="529610"/>
          </a:xfrm>
          <a:prstGeom prst="rect">
            <a:avLst/>
          </a:prstGeom>
        </p:spPr>
      </p:pic>
      <p:sp>
        <p:nvSpPr>
          <p:cNvPr id="16" name="Text Placeholder 7">
            <a:extLst>
              <a:ext uri="{FF2B5EF4-FFF2-40B4-BE49-F238E27FC236}">
                <a16:creationId xmlns:a16="http://schemas.microsoft.com/office/drawing/2014/main" id="{E5AB6C7D-4A79-8947-BE97-9A3563A45354}"/>
              </a:ext>
            </a:extLst>
          </p:cNvPr>
          <p:cNvSpPr>
            <a:spLocks noGrp="1"/>
          </p:cNvSpPr>
          <p:nvPr>
            <p:ph type="body" sz="quarter" idx="10" hasCustomPrompt="1"/>
          </p:nvPr>
        </p:nvSpPr>
        <p:spPr>
          <a:xfrm>
            <a:off x="365759" y="4527302"/>
            <a:ext cx="9704672" cy="808583"/>
          </a:xfrm>
        </p:spPr>
        <p:txBody>
          <a:bodyPr>
            <a:noAutofit/>
          </a:bodyPr>
          <a:lstStyle>
            <a:lvl1pPr marL="0" indent="0">
              <a:buFontTx/>
              <a:buNone/>
              <a:defRPr sz="1600"/>
            </a:lvl1pPr>
            <a:lvl2pPr marL="457189" indent="0">
              <a:buFontTx/>
              <a:buNone/>
              <a:defRPr sz="1600"/>
            </a:lvl2pPr>
            <a:lvl3pPr marL="914377" indent="0">
              <a:buFontTx/>
              <a:buNone/>
              <a:defRPr sz="1600"/>
            </a:lvl3pPr>
            <a:lvl4pPr marL="1371566" indent="0">
              <a:buFontTx/>
              <a:buNone/>
              <a:defRPr sz="1600"/>
            </a:lvl4pPr>
            <a:lvl5pPr marL="1828755" indent="0">
              <a:buFontTx/>
              <a:buNone/>
              <a:defRPr sz="1600"/>
            </a:lvl5pPr>
          </a:lstStyle>
          <a:p>
            <a:pPr lvl="0"/>
            <a:r>
              <a:rPr lang="en-US"/>
              <a:t>Click to add subtitle</a:t>
            </a:r>
          </a:p>
        </p:txBody>
      </p:sp>
    </p:spTree>
    <p:extLst>
      <p:ext uri="{BB962C8B-B14F-4D97-AF65-F5344CB8AC3E}">
        <p14:creationId xmlns:p14="http://schemas.microsoft.com/office/powerpoint/2010/main" val="392613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_Testimonial">
    <p:spTree>
      <p:nvGrpSpPr>
        <p:cNvPr id="1" name=""/>
        <p:cNvGrpSpPr/>
        <p:nvPr/>
      </p:nvGrpSpPr>
      <p:grpSpPr>
        <a:xfrm>
          <a:off x="0" y="0"/>
          <a:ext cx="0" cy="0"/>
          <a:chOff x="0" y="0"/>
          <a:chExt cx="0" cy="0"/>
        </a:xfrm>
      </p:grpSpPr>
      <p:sp>
        <p:nvSpPr>
          <p:cNvPr id="7" name="Rectangle 6"/>
          <p:cNvSpPr/>
          <p:nvPr userDrawn="1"/>
        </p:nvSpPr>
        <p:spPr>
          <a:xfrm>
            <a:off x="0" y="2"/>
            <a:ext cx="12192000" cy="6857999"/>
          </a:xfrm>
          <a:prstGeom prst="rect">
            <a:avLst/>
          </a:prstGeom>
          <a:solidFill>
            <a:schemeClr val="tx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8" name="Slide Number Placeholder 5"/>
          <p:cNvSpPr txBox="1">
            <a:spLocks/>
          </p:cNvSpPr>
          <p:nvPr userDrawn="1"/>
        </p:nvSpPr>
        <p:spPr>
          <a:xfrm>
            <a:off x="4724400" y="6485287"/>
            <a:ext cx="2743200" cy="365125"/>
          </a:xfrm>
          <a:prstGeom prst="rect">
            <a:avLst/>
          </a:prstGeom>
        </p:spPr>
        <p:txBody>
          <a:bodyPr/>
          <a:lstStyle>
            <a:defPPr>
              <a:defRPr lang="en-US"/>
            </a:defPPr>
            <a:lvl1pPr marL="0" algn="ctr" defTabSz="914400" rtl="0" eaLnBrk="1" latinLnBrk="0" hangingPunct="1">
              <a:defRPr sz="1800" kern="1200">
                <a:solidFill>
                  <a:schemeClr val="accent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573ED5-7FC3-214D-91AD-867102595498}" type="slidenum">
              <a:rPr lang="en-US" sz="1200" smtClean="0">
                <a:solidFill>
                  <a:schemeClr val="accent6"/>
                </a:solidFill>
              </a:rPr>
              <a:pPr/>
              <a:t>‹#›</a:t>
            </a:fld>
            <a:endParaRPr lang="en-US" sz="1200">
              <a:solidFill>
                <a:schemeClr val="accent6"/>
              </a:solidFill>
            </a:endParaRPr>
          </a:p>
        </p:txBody>
      </p:sp>
      <p:sp>
        <p:nvSpPr>
          <p:cNvPr id="17" name="Title 1"/>
          <p:cNvSpPr>
            <a:spLocks noGrp="1"/>
          </p:cNvSpPr>
          <p:nvPr>
            <p:ph type="title" hasCustomPrompt="1"/>
          </p:nvPr>
        </p:nvSpPr>
        <p:spPr>
          <a:xfrm>
            <a:off x="365760" y="1153644"/>
            <a:ext cx="11430000" cy="3238259"/>
          </a:xfrm>
        </p:spPr>
        <p:txBody>
          <a:bodyPr anchor="b" anchorCtr="0">
            <a:normAutofit/>
          </a:bodyPr>
          <a:lstStyle>
            <a:lvl1pPr algn="ctr">
              <a:lnSpc>
                <a:spcPts val="5000"/>
              </a:lnSpc>
              <a:defRPr sz="5000" b="1" i="1" baseline="0">
                <a:solidFill>
                  <a:schemeClr val="bg1"/>
                </a:solidFill>
              </a:defRPr>
            </a:lvl1pPr>
          </a:lstStyle>
          <a:p>
            <a:r>
              <a:rPr lang="en-US"/>
              <a:t>“This what a testimonial page can look like. Add your testimonial here and here and here.”</a:t>
            </a:r>
          </a:p>
        </p:txBody>
      </p:sp>
      <p:grpSp>
        <p:nvGrpSpPr>
          <p:cNvPr id="4" name="Group 3"/>
          <p:cNvGrpSpPr/>
          <p:nvPr userDrawn="1"/>
        </p:nvGrpSpPr>
        <p:grpSpPr>
          <a:xfrm>
            <a:off x="5654902" y="469606"/>
            <a:ext cx="882196" cy="1091777"/>
            <a:chOff x="5654902" y="695877"/>
            <a:chExt cx="882196" cy="1091777"/>
          </a:xfrm>
        </p:grpSpPr>
        <p:sp>
          <p:nvSpPr>
            <p:cNvPr id="2" name="Oval 1"/>
            <p:cNvSpPr/>
            <p:nvPr userDrawn="1"/>
          </p:nvSpPr>
          <p:spPr>
            <a:xfrm>
              <a:off x="5654902" y="695877"/>
              <a:ext cx="882196" cy="882196"/>
            </a:xfrm>
            <a:prstGeom prst="ellipse">
              <a:avLst/>
            </a:prstGeom>
            <a:noFill/>
            <a:ln w="666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5881254" y="771991"/>
              <a:ext cx="401782" cy="1015663"/>
            </a:xfrm>
            <a:prstGeom prst="rect">
              <a:avLst/>
            </a:prstGeom>
            <a:noFill/>
          </p:spPr>
          <p:txBody>
            <a:bodyPr wrap="square" rtlCol="0">
              <a:spAutoFit/>
            </a:bodyPr>
            <a:lstStyle/>
            <a:p>
              <a:pPr algn="ctr"/>
              <a:r>
                <a:rPr lang="en-US" sz="6000">
                  <a:solidFill>
                    <a:schemeClr val="accent5"/>
                  </a:solidFill>
                  <a:latin typeface="Times New Roman" charset="0"/>
                  <a:ea typeface="Times New Roman" charset="0"/>
                  <a:cs typeface="Times New Roman" charset="0"/>
                </a:rPr>
                <a:t>“</a:t>
              </a:r>
            </a:p>
          </p:txBody>
        </p:sp>
      </p:grpSp>
      <p:sp>
        <p:nvSpPr>
          <p:cNvPr id="6" name="Content Placeholder 5"/>
          <p:cNvSpPr>
            <a:spLocks noGrp="1"/>
          </p:cNvSpPr>
          <p:nvPr>
            <p:ph sz="quarter" idx="10" hasCustomPrompt="1"/>
          </p:nvPr>
        </p:nvSpPr>
        <p:spPr>
          <a:xfrm>
            <a:off x="365760" y="4668202"/>
            <a:ext cx="11430000" cy="806450"/>
          </a:xfrm>
        </p:spPr>
        <p:txBody>
          <a:bodyPr/>
          <a:lstStyle>
            <a:lvl1pPr marL="0" indent="0" algn="ctr">
              <a:buNone/>
              <a:defRPr i="1" baseline="0">
                <a:solidFill>
                  <a:schemeClr val="accent6"/>
                </a:solidFill>
              </a:defRPr>
            </a:lvl1pPr>
            <a:lvl2pPr marL="457189" indent="0">
              <a:buNone/>
              <a:defRPr>
                <a:solidFill>
                  <a:schemeClr val="accent6"/>
                </a:solidFill>
              </a:defRPr>
            </a:lvl2pPr>
            <a:lvl3pPr marL="914377" indent="0">
              <a:buNone/>
              <a:defRPr>
                <a:solidFill>
                  <a:schemeClr val="accent6"/>
                </a:solidFill>
              </a:defRPr>
            </a:lvl3pPr>
            <a:lvl4pPr marL="1371566" indent="0">
              <a:buNone/>
              <a:defRPr>
                <a:solidFill>
                  <a:schemeClr val="accent6"/>
                </a:solidFill>
              </a:defRPr>
            </a:lvl4pPr>
            <a:lvl5pPr marL="1828755" indent="0">
              <a:buNone/>
              <a:defRPr>
                <a:solidFill>
                  <a:schemeClr val="accent6"/>
                </a:solidFill>
              </a:defRPr>
            </a:lvl5pPr>
          </a:lstStyle>
          <a:p>
            <a:pPr lvl="0"/>
            <a:r>
              <a:rPr lang="en-US" err="1"/>
              <a:t>FirstName</a:t>
            </a:r>
            <a:r>
              <a:rPr lang="en-US"/>
              <a:t>, SilverSneakers Member</a:t>
            </a:r>
          </a:p>
        </p:txBody>
      </p:sp>
      <p:sp>
        <p:nvSpPr>
          <p:cNvPr id="11" name="TextBox 10"/>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6"/>
                </a:solidFill>
                <a:latin typeface="Calibri Light" charset="0"/>
              </a:rPr>
              <a:t>© </a:t>
            </a:r>
            <a:r>
              <a:rPr lang="is-IS" sz="800" b="0" i="0" baseline="0">
                <a:solidFill>
                  <a:schemeClr val="accent6"/>
                </a:solidFill>
                <a:latin typeface="Calibri Light" charset="0"/>
              </a:rPr>
              <a:t>2020</a:t>
            </a:r>
            <a:r>
              <a:rPr lang="en-US" sz="800" b="0" i="0" baseline="0">
                <a:solidFill>
                  <a:schemeClr val="accent6"/>
                </a:solidFill>
                <a:latin typeface="Calibri Light" charset="0"/>
              </a:rPr>
              <a:t> Tivity Health, Inc. All rights reserved.</a:t>
            </a:r>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9" y="6201773"/>
            <a:ext cx="977741" cy="529610"/>
          </a:xfrm>
          <a:prstGeom prst="rect">
            <a:avLst/>
          </a:prstGeom>
        </p:spPr>
      </p:pic>
    </p:spTree>
    <p:extLst>
      <p:ext uri="{BB962C8B-B14F-4D97-AF65-F5344CB8AC3E}">
        <p14:creationId xmlns:p14="http://schemas.microsoft.com/office/powerpoint/2010/main" val="15109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4" name="Freeform 3">
            <a:extLst>
              <a:ext uri="{FF2B5EF4-FFF2-40B4-BE49-F238E27FC236}">
                <a16:creationId xmlns:a16="http://schemas.microsoft.com/office/drawing/2014/main" id="{DFF5F9BB-44AD-F14D-A8D6-319C8DFD7121}"/>
              </a:ext>
            </a:extLst>
          </p:cNvPr>
          <p:cNvSpPr/>
          <p:nvPr userDrawn="1"/>
        </p:nvSpPr>
        <p:spPr>
          <a:xfrm>
            <a:off x="0" y="0"/>
            <a:ext cx="12192000"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a:solidFill>
                  <a:schemeClr val="bg1"/>
                </a:solidFill>
                <a:latin typeface="Calibri Light" charset="0"/>
              </a:rPr>
              <a:t>© </a:t>
            </a:r>
            <a:r>
              <a:rPr lang="is-IS" sz="800" b="0" i="0" baseline="0">
                <a:solidFill>
                  <a:schemeClr val="bg1"/>
                </a:solidFill>
                <a:latin typeface="Calibri Light" charset="0"/>
              </a:rPr>
              <a:t>2020</a:t>
            </a:r>
            <a:r>
              <a:rPr lang="en-US" sz="800" b="0" i="0" baseline="0">
                <a:solidFill>
                  <a:schemeClr val="bg1"/>
                </a:solidFill>
                <a:latin typeface="Calibri Light" charset="0"/>
              </a:rPr>
              <a:t> Tivity Health, Inc. All rights reserved.</a:t>
            </a:r>
          </a:p>
        </p:txBody>
      </p:sp>
      <p:pic>
        <p:nvPicPr>
          <p:cNvPr id="15" name="Picture 14">
            <a:extLst>
              <a:ext uri="{FF2B5EF4-FFF2-40B4-BE49-F238E27FC236}">
                <a16:creationId xmlns:a16="http://schemas.microsoft.com/office/drawing/2014/main" id="{D5BC670C-4D1C-BC46-ADB3-EEEA6FB32EA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9" y="6201773"/>
            <a:ext cx="977741" cy="529610"/>
          </a:xfrm>
          <a:prstGeom prst="rect">
            <a:avLst/>
          </a:prstGeom>
        </p:spPr>
      </p:pic>
    </p:spTree>
    <p:extLst>
      <p:ext uri="{BB962C8B-B14F-4D97-AF65-F5344CB8AC3E}">
        <p14:creationId xmlns:p14="http://schemas.microsoft.com/office/powerpoint/2010/main" val="2203986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defTabSz="1219139" rtl="0" eaLnBrk="1" latinLnBrk="0" hangingPunct="1">
        <a:lnSpc>
          <a:spcPct val="90000"/>
        </a:lnSpc>
        <a:spcBef>
          <a:spcPct val="0"/>
        </a:spcBef>
        <a:buNone/>
        <a:defRPr sz="3600" b="0" i="0" kern="1200">
          <a:solidFill>
            <a:schemeClr val="bg2"/>
          </a:solidFill>
          <a:latin typeface="Calibri" panose="020F0502020204030204" pitchFamily="34" charset="0"/>
          <a:ea typeface="+mj-ea"/>
          <a:cs typeface="Calibri" panose="020F0502020204030204" pitchFamily="34" charset="0"/>
        </a:defRPr>
      </a:lvl1pPr>
    </p:titleStyle>
    <p:bodyStyle>
      <a:lvl1pPr marL="0" indent="0" algn="l" defTabSz="1219139" rtl="0" eaLnBrk="1" latinLnBrk="0" hangingPunct="1">
        <a:lnSpc>
          <a:spcPct val="90000"/>
        </a:lnSpc>
        <a:spcBef>
          <a:spcPts val="1333"/>
        </a:spcBef>
        <a:buFont typeface="Arial" panose="020B0604020202020204" pitchFamily="34" charset="0"/>
        <a:buNone/>
        <a:defRPr sz="3733" kern="1200">
          <a:solidFill>
            <a:schemeClr val="bg2"/>
          </a:solidFill>
          <a:latin typeface="+mn-lt"/>
          <a:ea typeface="+mn-ea"/>
          <a:cs typeface="+mn-cs"/>
        </a:defRPr>
      </a:lvl1pPr>
      <a:lvl2pPr marL="914354" indent="-304784" algn="l" defTabSz="1219139" rtl="0" eaLnBrk="1" latinLnBrk="0" hangingPunct="1">
        <a:lnSpc>
          <a:spcPct val="90000"/>
        </a:lnSpc>
        <a:spcBef>
          <a:spcPts val="667"/>
        </a:spcBef>
        <a:buFont typeface="Arial" panose="020B0604020202020204" pitchFamily="34" charset="0"/>
        <a:buChar char="•"/>
        <a:defRPr sz="3200" kern="1200">
          <a:solidFill>
            <a:schemeClr val="bg2"/>
          </a:solidFill>
          <a:latin typeface="+mn-lt"/>
          <a:ea typeface="+mn-ea"/>
          <a:cs typeface="+mn-cs"/>
        </a:defRPr>
      </a:lvl2pPr>
      <a:lvl3pPr marL="1523923" indent="-304784" algn="l" defTabSz="1219139" rtl="0" eaLnBrk="1" latinLnBrk="0" hangingPunct="1">
        <a:lnSpc>
          <a:spcPct val="90000"/>
        </a:lnSpc>
        <a:spcBef>
          <a:spcPts val="667"/>
        </a:spcBef>
        <a:buFont typeface="Arial" panose="020B0604020202020204" pitchFamily="34" charset="0"/>
        <a:buChar char="•"/>
        <a:defRPr sz="2667" kern="1200">
          <a:solidFill>
            <a:schemeClr val="bg2"/>
          </a:solidFill>
          <a:latin typeface="+mn-lt"/>
          <a:ea typeface="+mn-ea"/>
          <a:cs typeface="+mn-cs"/>
        </a:defRPr>
      </a:lvl3pPr>
      <a:lvl4pPr marL="213349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4pPr>
      <a:lvl5pPr marL="274306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5pPr>
      <a:lvl6pPr marL="335263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5125"/>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1825625"/>
            <a:ext cx="114300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33953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p:txStyles>
    <p:titleStyle>
      <a:lvl1pPr algn="l" defTabSz="914377" rtl="0" eaLnBrk="1" latinLnBrk="0" hangingPunct="1">
        <a:lnSpc>
          <a:spcPct val="90000"/>
        </a:lnSpc>
        <a:spcBef>
          <a:spcPct val="0"/>
        </a:spcBef>
        <a:buNone/>
        <a:defRPr sz="6000" b="1" kern="1200">
          <a:solidFill>
            <a:schemeClr val="tx1"/>
          </a:solidFill>
          <a:latin typeface="Arial Narrow" charset="0"/>
          <a:ea typeface="Arial Narrow" charset="0"/>
          <a:cs typeface="Arial Narrow"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4"/>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4"/>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2"/>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0112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hf hdr="0" dt="0"/>
  <p:txStyles>
    <p:titleStyle>
      <a:lvl1pPr algn="l" defTabSz="1219139" rtl="0" eaLnBrk="1" latinLnBrk="0" hangingPunct="1">
        <a:lnSpc>
          <a:spcPct val="90000"/>
        </a:lnSpc>
        <a:spcBef>
          <a:spcPct val="0"/>
        </a:spcBef>
        <a:buNone/>
        <a:defRPr sz="3600" b="0" i="0" kern="1200">
          <a:solidFill>
            <a:schemeClr val="bg2"/>
          </a:solidFill>
          <a:latin typeface="Calibri" panose="020F0502020204030204" pitchFamily="34" charset="0"/>
          <a:ea typeface="+mj-ea"/>
          <a:cs typeface="Calibri" panose="020F0502020204030204" pitchFamily="34" charset="0"/>
        </a:defRPr>
      </a:lvl1pPr>
    </p:titleStyle>
    <p:bodyStyle>
      <a:lvl1pPr marL="0" indent="0" algn="l" defTabSz="1219139" rtl="0" eaLnBrk="1" latinLnBrk="0" hangingPunct="1">
        <a:lnSpc>
          <a:spcPct val="90000"/>
        </a:lnSpc>
        <a:spcBef>
          <a:spcPts val="1333"/>
        </a:spcBef>
        <a:buFont typeface="Arial" panose="020B0604020202020204" pitchFamily="34" charset="0"/>
        <a:buNone/>
        <a:defRPr sz="3733" kern="1200">
          <a:solidFill>
            <a:schemeClr val="bg2"/>
          </a:solidFill>
          <a:latin typeface="+mn-lt"/>
          <a:ea typeface="+mn-ea"/>
          <a:cs typeface="+mn-cs"/>
        </a:defRPr>
      </a:lvl1pPr>
      <a:lvl2pPr marL="914354" indent="-304784" algn="l" defTabSz="1219139" rtl="0" eaLnBrk="1" latinLnBrk="0" hangingPunct="1">
        <a:lnSpc>
          <a:spcPct val="90000"/>
        </a:lnSpc>
        <a:spcBef>
          <a:spcPts val="667"/>
        </a:spcBef>
        <a:buFont typeface="Arial" panose="020B0604020202020204" pitchFamily="34" charset="0"/>
        <a:buChar char="•"/>
        <a:defRPr sz="3200" kern="1200">
          <a:solidFill>
            <a:schemeClr val="bg2"/>
          </a:solidFill>
          <a:latin typeface="+mn-lt"/>
          <a:ea typeface="+mn-ea"/>
          <a:cs typeface="+mn-cs"/>
        </a:defRPr>
      </a:lvl2pPr>
      <a:lvl3pPr marL="1523923" indent="-304784" algn="l" defTabSz="1219139" rtl="0" eaLnBrk="1" latinLnBrk="0" hangingPunct="1">
        <a:lnSpc>
          <a:spcPct val="90000"/>
        </a:lnSpc>
        <a:spcBef>
          <a:spcPts val="667"/>
        </a:spcBef>
        <a:buFont typeface="Arial" panose="020B0604020202020204" pitchFamily="34" charset="0"/>
        <a:buChar char="•"/>
        <a:defRPr sz="2667" kern="1200">
          <a:solidFill>
            <a:schemeClr val="bg2"/>
          </a:solidFill>
          <a:latin typeface="+mn-lt"/>
          <a:ea typeface="+mn-ea"/>
          <a:cs typeface="+mn-cs"/>
        </a:defRPr>
      </a:lvl3pPr>
      <a:lvl4pPr marL="213349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4pPr>
      <a:lvl5pPr marL="274306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5pPr>
      <a:lvl6pPr marL="335263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C15D64-67DD-CB3F-5DC0-4223874510F3}"/>
              </a:ext>
            </a:extLst>
          </p:cNvPr>
          <p:cNvSpPr/>
          <p:nvPr/>
        </p:nvSpPr>
        <p:spPr>
          <a:xfrm>
            <a:off x="584969" y="1056724"/>
            <a:ext cx="11088871" cy="3970422"/>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3AAE9142-86F4-2AF8-5DDF-4D0B4C7541FA}"/>
              </a:ext>
            </a:extLst>
          </p:cNvPr>
          <p:cNvSpPr txBox="1">
            <a:spLocks/>
          </p:cNvSpPr>
          <p:nvPr/>
        </p:nvSpPr>
        <p:spPr>
          <a:xfrm>
            <a:off x="584969" y="412662"/>
            <a:ext cx="9427711" cy="587349"/>
          </a:xfrm>
          <a:prstGeom prst="rect">
            <a:avLst/>
          </a:prstGeom>
        </p:spPr>
        <p:txBody>
          <a:bodyPr/>
          <a:lstStyle>
            <a:lvl1pPr algn="l" defTabSz="914377" rtl="0" eaLnBrk="1" latinLnBrk="0" hangingPunct="1">
              <a:lnSpc>
                <a:spcPct val="90000"/>
              </a:lnSpc>
              <a:spcBef>
                <a:spcPct val="0"/>
              </a:spcBef>
              <a:buNone/>
              <a:defRPr sz="6000" b="1" kern="1200">
                <a:solidFill>
                  <a:schemeClr val="tx1"/>
                </a:solidFill>
                <a:latin typeface="Arial Narrow" charset="0"/>
                <a:ea typeface="Arial Narrow" charset="0"/>
                <a:cs typeface="Arial Narrow" charset="0"/>
              </a:defRPr>
            </a:lvl1pPr>
          </a:lstStyle>
          <a:p>
            <a:r>
              <a:rPr lang="en-US" sz="3000" dirty="0">
                <a:latin typeface="Arial" panose="020B0604020202020204" pitchFamily="34" charset="0"/>
                <a:cs typeface="Arial" panose="020B0604020202020204" pitchFamily="34" charset="0"/>
              </a:rPr>
              <a:t>WITH SILVERSNEAKERS, YOU’RE FREE TO MOVE</a:t>
            </a:r>
          </a:p>
        </p:txBody>
      </p:sp>
      <p:sp>
        <p:nvSpPr>
          <p:cNvPr id="9" name="TextBox 8">
            <a:extLst>
              <a:ext uri="{FF2B5EF4-FFF2-40B4-BE49-F238E27FC236}">
                <a16:creationId xmlns:a16="http://schemas.microsoft.com/office/drawing/2014/main" id="{77B2CCA4-A314-99A1-FF8E-3A7C3AAEF7A7}"/>
              </a:ext>
            </a:extLst>
          </p:cNvPr>
          <p:cNvSpPr txBox="1"/>
          <p:nvPr/>
        </p:nvSpPr>
        <p:spPr>
          <a:xfrm>
            <a:off x="475712" y="6008641"/>
            <a:ext cx="8835926" cy="861774"/>
          </a:xfrm>
          <a:prstGeom prst="rect">
            <a:avLst/>
          </a:prstGeom>
          <a:noFill/>
        </p:spPr>
        <p:txBody>
          <a:bodyPr wrap="square" rtlCol="0">
            <a:spAutoFit/>
          </a:bodyPr>
          <a:lstStyle/>
          <a:p>
            <a:pPr defTabSz="1219108">
              <a:defRPr/>
            </a:pPr>
            <a:r>
              <a:rPr lang="en-US" sz="1000" dirty="0">
                <a:solidFill>
                  <a:schemeClr val="accent6">
                    <a:lumMod val="50000"/>
                  </a:schemeClr>
                </a:solidFill>
                <a:latin typeface="Arial" panose="020B0604020202020204" pitchFamily="34" charset="0"/>
                <a:cs typeface="Arial" panose="020B0604020202020204" pitchFamily="34" charset="0"/>
              </a:rPr>
              <a:t>SilverSneakers is a registered trademark of </a:t>
            </a:r>
            <a:r>
              <a:rPr lang="en-US" sz="1000" dirty="0" err="1">
                <a:solidFill>
                  <a:schemeClr val="accent6">
                    <a:lumMod val="50000"/>
                  </a:schemeClr>
                </a:solidFill>
                <a:latin typeface="Arial" panose="020B0604020202020204" pitchFamily="34" charset="0"/>
                <a:cs typeface="Arial" panose="020B0604020202020204" pitchFamily="34" charset="0"/>
              </a:rPr>
              <a:t>Tivity</a:t>
            </a:r>
            <a:r>
              <a:rPr lang="en-US" sz="1000" dirty="0">
                <a:solidFill>
                  <a:schemeClr val="accent6">
                    <a:lumMod val="50000"/>
                  </a:schemeClr>
                </a:solidFill>
                <a:latin typeface="Arial" panose="020B0604020202020204" pitchFamily="34" charset="0"/>
                <a:cs typeface="Arial" panose="020B0604020202020204" pitchFamily="34" charset="0"/>
              </a:rPr>
              <a:t> Health, Inc. The SilverSneakers simplified flair shoe logotype is a trademark of </a:t>
            </a:r>
            <a:r>
              <a:rPr lang="en-US" sz="1000" dirty="0" err="1">
                <a:solidFill>
                  <a:schemeClr val="accent6">
                    <a:lumMod val="50000"/>
                  </a:schemeClr>
                </a:solidFill>
                <a:latin typeface="Arial" panose="020B0604020202020204" pitchFamily="34" charset="0"/>
                <a:cs typeface="Arial" panose="020B0604020202020204" pitchFamily="34" charset="0"/>
              </a:rPr>
              <a:t>Tivity</a:t>
            </a:r>
            <a:r>
              <a:rPr lang="en-US" sz="1000" dirty="0">
                <a:solidFill>
                  <a:schemeClr val="accent6">
                    <a:lumMod val="50000"/>
                  </a:schemeClr>
                </a:solidFill>
                <a:latin typeface="Arial" panose="020B0604020202020204" pitchFamily="34" charset="0"/>
                <a:cs typeface="Arial" panose="020B0604020202020204" pitchFamily="34" charset="0"/>
              </a:rPr>
              <a:t> Health, Inc. © 2024 </a:t>
            </a:r>
            <a:r>
              <a:rPr lang="en-US" sz="1000" dirty="0" err="1">
                <a:solidFill>
                  <a:schemeClr val="accent6">
                    <a:lumMod val="50000"/>
                  </a:schemeClr>
                </a:solidFill>
                <a:latin typeface="Arial" panose="020B0604020202020204" pitchFamily="34" charset="0"/>
                <a:cs typeface="Arial" panose="020B0604020202020204" pitchFamily="34" charset="0"/>
              </a:rPr>
              <a:t>Tivity</a:t>
            </a:r>
            <a:r>
              <a:rPr lang="en-US" sz="1000" dirty="0">
                <a:solidFill>
                  <a:schemeClr val="accent6">
                    <a:lumMod val="50000"/>
                  </a:schemeClr>
                </a:solidFill>
                <a:latin typeface="Arial" panose="020B0604020202020204" pitchFamily="34" charset="0"/>
                <a:cs typeface="Arial" panose="020B0604020202020204" pitchFamily="34" charset="0"/>
              </a:rPr>
              <a:t> Health, Inc. All rights reserved.</a:t>
            </a:r>
          </a:p>
          <a:p>
            <a:pPr marL="228600" indent="-228600" defTabSz="1219108">
              <a:buAutoNum type="arabicPeriod"/>
              <a:defRPr/>
            </a:pPr>
            <a:r>
              <a:rPr lang="en-US" sz="1000" dirty="0">
                <a:solidFill>
                  <a:schemeClr val="accent6">
                    <a:lumMod val="50000"/>
                  </a:schemeClr>
                </a:solidFill>
                <a:latin typeface="Arial" panose="020B0604020202020204" pitchFamily="34" charset="0"/>
                <a:cs typeface="Arial" panose="020B0604020202020204" pitchFamily="34" charset="0"/>
              </a:rPr>
              <a:t>Participating locations (“PL”) are not owned or operated by Tivity Health, Inc. or its affiliates.  Use of PL facilities and amenities is limited to terms </a:t>
            </a:r>
            <a:br>
              <a:rPr lang="en-US" sz="1000" dirty="0">
                <a:solidFill>
                  <a:schemeClr val="accent6">
                    <a:lumMod val="50000"/>
                  </a:schemeClr>
                </a:solidFill>
                <a:latin typeface="Arial" panose="020B0604020202020204" pitchFamily="34" charset="0"/>
                <a:cs typeface="Arial" panose="020B0604020202020204" pitchFamily="34" charset="0"/>
              </a:rPr>
            </a:br>
            <a:r>
              <a:rPr lang="en-US" sz="1000" dirty="0">
                <a:solidFill>
                  <a:schemeClr val="accent6">
                    <a:lumMod val="50000"/>
                  </a:schemeClr>
                </a:solidFill>
                <a:latin typeface="Arial" panose="020B0604020202020204" pitchFamily="34" charset="0"/>
                <a:cs typeface="Arial" panose="020B0604020202020204" pitchFamily="34" charset="0"/>
              </a:rPr>
              <a:t>and conditions of PL basic membership. Facilities and amenities vary by PL.</a:t>
            </a:r>
          </a:p>
          <a:p>
            <a:pPr marL="228600" indent="-228600" defTabSz="1219108">
              <a:buFontTx/>
              <a:buAutoNum type="arabicPeriod"/>
              <a:defRPr/>
            </a:pPr>
            <a:r>
              <a:rPr lang="en-US" sz="1000" dirty="0">
                <a:solidFill>
                  <a:schemeClr val="accent6">
                    <a:lumMod val="50000"/>
                  </a:schemeClr>
                </a:solidFill>
                <a:latin typeface="Arial" panose="020B0604020202020204" pitchFamily="34" charset="0"/>
                <a:cs typeface="Arial" panose="020B0604020202020204" pitchFamily="34" charset="0"/>
              </a:rPr>
              <a:t>Membership includes SilverSneakers instructor-led group fitness classes.  Some locations offer members additional classes. Classes vary by location. </a:t>
            </a:r>
          </a:p>
        </p:txBody>
      </p:sp>
      <p:sp>
        <p:nvSpPr>
          <p:cNvPr id="13" name="Title 2">
            <a:extLst>
              <a:ext uri="{FF2B5EF4-FFF2-40B4-BE49-F238E27FC236}">
                <a16:creationId xmlns:a16="http://schemas.microsoft.com/office/drawing/2014/main" id="{B5B24DA3-EB7D-A2FC-F499-6C0D81721F49}"/>
              </a:ext>
            </a:extLst>
          </p:cNvPr>
          <p:cNvSpPr txBox="1">
            <a:spLocks/>
          </p:cNvSpPr>
          <p:nvPr/>
        </p:nvSpPr>
        <p:spPr>
          <a:xfrm>
            <a:off x="799769" y="1178278"/>
            <a:ext cx="5506277" cy="58102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6000" b="1" kern="1200">
                <a:solidFill>
                  <a:schemeClr val="tx1"/>
                </a:solidFill>
                <a:latin typeface="Arial Narrow" charset="0"/>
                <a:ea typeface="Arial Narrow" charset="0"/>
                <a:cs typeface="Arial Narrow" charset="0"/>
              </a:defRPr>
            </a:lvl1pPr>
          </a:lstStyle>
          <a:p>
            <a:r>
              <a:rPr lang="en-US" sz="2400" dirty="0">
                <a:solidFill>
                  <a:schemeClr val="bg2"/>
                </a:solidFill>
                <a:latin typeface="Arial" panose="020B0604020202020204" pitchFamily="34" charset="0"/>
                <a:cs typeface="Arial" panose="020B0604020202020204" pitchFamily="34" charset="0"/>
              </a:rPr>
              <a:t>In the Gym &amp; Your Community </a:t>
            </a:r>
          </a:p>
        </p:txBody>
      </p:sp>
      <p:sp>
        <p:nvSpPr>
          <p:cNvPr id="16" name="Rectangle 15">
            <a:extLst>
              <a:ext uri="{FF2B5EF4-FFF2-40B4-BE49-F238E27FC236}">
                <a16:creationId xmlns:a16="http://schemas.microsoft.com/office/drawing/2014/main" id="{1B7F96E5-F996-EB19-A18E-4EB9EDAF409F}"/>
              </a:ext>
            </a:extLst>
          </p:cNvPr>
          <p:cNvSpPr/>
          <p:nvPr/>
        </p:nvSpPr>
        <p:spPr>
          <a:xfrm>
            <a:off x="1704303" y="1733937"/>
            <a:ext cx="4018606" cy="3293209"/>
          </a:xfrm>
          <a:prstGeom prst="rect">
            <a:avLst/>
          </a:prstGeom>
        </p:spPr>
        <p:txBody>
          <a:bodyPr wrap="square">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Nationwide Network &amp; Reciprocity</a:t>
            </a:r>
            <a:endParaRPr lang="en-US" b="1" kern="0" dirty="0">
              <a:solidFill>
                <a:srgbClr val="0070C0"/>
              </a:solidFill>
              <a:latin typeface="Arial" panose="020B0604020202020204" pitchFamily="34" charset="0"/>
              <a:cs typeface="Arial" panose="020B0604020202020204" pitchFamily="34" charset="0"/>
            </a:endParaRPr>
          </a:p>
          <a:p>
            <a:pPr defTabSz="609539">
              <a:defRPr/>
            </a:pPr>
            <a:r>
              <a:rPr kumimoji="0" lang="en-US" sz="14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Access thousands of participating locations nationwide¹ </a:t>
            </a:r>
            <a:r>
              <a:rPr lang="en-US" sz="1400" b="0" i="0" dirty="0">
                <a:solidFill>
                  <a:srgbClr val="040C28"/>
                </a:solidFill>
                <a:effectLst/>
                <a:latin typeface="Arial" panose="020B0604020202020204" pitchFamily="34" charset="0"/>
                <a:cs typeface="Arial" panose="020B0604020202020204" pitchFamily="34" charset="0"/>
              </a:rPr>
              <a:t>—</a:t>
            </a:r>
            <a:r>
              <a:rPr kumimoji="0" lang="en-US" sz="14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 enroll in as many as yo</a:t>
            </a:r>
            <a:r>
              <a:rPr lang="en-US" sz="1400" kern="0" dirty="0">
                <a:solidFill>
                  <a:schemeClr val="bg2"/>
                </a:solidFill>
                <a:latin typeface="Arial" panose="020B0604020202020204" pitchFamily="34" charset="0"/>
                <a:cs typeface="Arial" panose="020B0604020202020204" pitchFamily="34" charset="0"/>
              </a:rPr>
              <a:t>u like, </a:t>
            </a:r>
            <a:br>
              <a:rPr lang="en-US" sz="1400" kern="0" dirty="0">
                <a:solidFill>
                  <a:schemeClr val="bg2"/>
                </a:solidFill>
                <a:latin typeface="Arial" panose="020B0604020202020204" pitchFamily="34" charset="0"/>
                <a:cs typeface="Arial" panose="020B0604020202020204" pitchFamily="34" charset="0"/>
              </a:rPr>
            </a:br>
            <a:r>
              <a:rPr lang="en-US" sz="1400" kern="0" dirty="0">
                <a:solidFill>
                  <a:schemeClr val="bg2"/>
                </a:solidFill>
                <a:latin typeface="Arial" panose="020B0604020202020204" pitchFamily="34" charset="0"/>
                <a:cs typeface="Arial" panose="020B0604020202020204" pitchFamily="34" charset="0"/>
              </a:rPr>
              <a:t>at any time</a:t>
            </a:r>
            <a:endParaRPr kumimoji="0" lang="en-US" sz="14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a:p>
            <a:pPr marL="0" marR="0" lvl="0" indent="0" defTabSz="609539"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a:p>
            <a:pPr marL="0" marR="0" lvl="0" indent="0" defTabSz="60953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Signature SilverSneakers classes </a:t>
            </a:r>
          </a:p>
          <a:p>
            <a:pPr marL="0" marR="0" lvl="0" indent="0" defTabSz="60953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Enjoy classes designed by </a:t>
            </a:r>
            <a:r>
              <a:rPr lang="en-US" sz="1400" kern="0" dirty="0">
                <a:solidFill>
                  <a:schemeClr val="bg2"/>
                </a:solidFill>
                <a:latin typeface="Arial" panose="020B0604020202020204" pitchFamily="34" charset="0"/>
                <a:cs typeface="Arial" panose="020B0604020202020204" pitchFamily="34" charset="0"/>
              </a:rPr>
              <a:t>SilverSneakers instructors </a:t>
            </a:r>
            <a:r>
              <a:rPr kumimoji="0" lang="en-US" sz="14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to meet a wide range of skill levels, interests and abilities</a:t>
            </a:r>
            <a:r>
              <a:rPr kumimoji="0" lang="en-US" sz="1400" b="0" i="0" u="none" strike="noStrike" kern="0" cap="none" spc="0" normalizeH="0" baseline="30000" noProof="0" dirty="0">
                <a:ln>
                  <a:noFill/>
                </a:ln>
                <a:solidFill>
                  <a:schemeClr val="bg2"/>
                </a:solidFill>
                <a:effectLst/>
                <a:uLnTx/>
                <a:uFillTx/>
                <a:latin typeface="Arial" panose="020B0604020202020204" pitchFamily="34" charset="0"/>
                <a:cs typeface="Arial" panose="020B0604020202020204" pitchFamily="34" charset="0"/>
              </a:rPr>
              <a:t>2</a:t>
            </a:r>
          </a:p>
          <a:p>
            <a:pPr marL="0" marR="0" lvl="0" indent="0" defTabSz="609539"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a:p>
            <a:pPr marL="0" marR="0" lvl="0" indent="0" defTabSz="60953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Social Connection</a:t>
            </a:r>
          </a:p>
          <a:p>
            <a:pPr marL="0" marR="0" lvl="0" indent="0" defTabSz="609539" eaLnBrk="1" fontAlgn="auto" latinLnBrk="0" hangingPunct="1">
              <a:lnSpc>
                <a:spcPct val="100000"/>
              </a:lnSpc>
              <a:spcBef>
                <a:spcPts val="0"/>
              </a:spcBef>
              <a:spcAft>
                <a:spcPts val="0"/>
              </a:spcAft>
              <a:buClrTx/>
              <a:buSzTx/>
              <a:buFontTx/>
              <a:buNone/>
              <a:tabLst/>
              <a:defRPr/>
            </a:pPr>
            <a:r>
              <a:rPr lang="en-US" sz="1400" kern="0" dirty="0">
                <a:solidFill>
                  <a:schemeClr val="bg2"/>
                </a:solidFill>
                <a:latin typeface="Arial" panose="020B0604020202020204" pitchFamily="34" charset="0"/>
                <a:cs typeface="Arial" panose="020B0604020202020204" pitchFamily="34" charset="0"/>
              </a:rPr>
              <a:t>Be part of a local and national community of millions of adults who are staying active and living longer, healthier, happier lives</a:t>
            </a:r>
            <a:endParaRPr kumimoji="0" lang="en-US" sz="14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sp>
        <p:nvSpPr>
          <p:cNvPr id="17" name="Title 2">
            <a:extLst>
              <a:ext uri="{FF2B5EF4-FFF2-40B4-BE49-F238E27FC236}">
                <a16:creationId xmlns:a16="http://schemas.microsoft.com/office/drawing/2014/main" id="{AF01B440-B70E-C021-C85E-52EB9AEE6610}"/>
              </a:ext>
            </a:extLst>
          </p:cNvPr>
          <p:cNvSpPr txBox="1">
            <a:spLocks/>
          </p:cNvSpPr>
          <p:nvPr/>
        </p:nvSpPr>
        <p:spPr>
          <a:xfrm>
            <a:off x="6035429" y="1187927"/>
            <a:ext cx="5488348" cy="58102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6000" b="1" kern="1200">
                <a:solidFill>
                  <a:schemeClr val="tx1"/>
                </a:solidFill>
                <a:latin typeface="Arial Narrow" charset="0"/>
                <a:ea typeface="Arial Narrow" charset="0"/>
                <a:cs typeface="Arial Narrow" charset="0"/>
              </a:defRPr>
            </a:lvl1pPr>
          </a:lstStyle>
          <a:p>
            <a:r>
              <a:rPr lang="en-US" sz="2400" dirty="0">
                <a:solidFill>
                  <a:schemeClr val="bg2"/>
                </a:solidFill>
                <a:latin typeface="Arial" panose="020B0604020202020204" pitchFamily="34" charset="0"/>
                <a:cs typeface="Arial" panose="020B0604020202020204" pitchFamily="34" charset="0"/>
              </a:rPr>
              <a:t>At Home </a:t>
            </a:r>
            <a:r>
              <a:rPr lang="en-US" sz="2400">
                <a:solidFill>
                  <a:schemeClr val="bg2"/>
                </a:solidFill>
                <a:latin typeface="Arial" panose="020B0604020202020204" pitchFamily="34" charset="0"/>
                <a:cs typeface="Arial" panose="020B0604020202020204" pitchFamily="34" charset="0"/>
              </a:rPr>
              <a:t>or On </a:t>
            </a:r>
            <a:r>
              <a:rPr lang="en-US" sz="2400" dirty="0">
                <a:solidFill>
                  <a:schemeClr val="bg2"/>
                </a:solidFill>
                <a:latin typeface="Arial" panose="020B0604020202020204" pitchFamily="34" charset="0"/>
                <a:cs typeface="Arial" panose="020B0604020202020204" pitchFamily="34" charset="0"/>
              </a:rPr>
              <a:t>The Go</a:t>
            </a:r>
          </a:p>
        </p:txBody>
      </p:sp>
      <p:sp>
        <p:nvSpPr>
          <p:cNvPr id="18" name="Rectangle 17">
            <a:extLst>
              <a:ext uri="{FF2B5EF4-FFF2-40B4-BE49-F238E27FC236}">
                <a16:creationId xmlns:a16="http://schemas.microsoft.com/office/drawing/2014/main" id="{46142C2F-C246-DF3F-65F5-94749A860B8A}"/>
              </a:ext>
            </a:extLst>
          </p:cNvPr>
          <p:cNvSpPr/>
          <p:nvPr/>
        </p:nvSpPr>
        <p:spPr>
          <a:xfrm>
            <a:off x="6917128" y="1743998"/>
            <a:ext cx="4314529" cy="800219"/>
          </a:xfrm>
          <a:prstGeom prst="rect">
            <a:avLst/>
          </a:prstGeom>
        </p:spPr>
        <p:txBody>
          <a:bodyPr wrap="square">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SilverSneakers LIVE</a:t>
            </a:r>
            <a:endParaRPr lang="en-US" b="1" kern="0" dirty="0">
              <a:solidFill>
                <a:srgbClr val="0070C0"/>
              </a:solidFill>
              <a:latin typeface="Arial" panose="020B0604020202020204" pitchFamily="34" charset="0"/>
              <a:cs typeface="Arial" panose="020B0604020202020204" pitchFamily="34" charset="0"/>
            </a:endParaRPr>
          </a:p>
          <a:p>
            <a:pPr marL="0" marR="0" lvl="0" indent="0" defTabSz="609539" eaLnBrk="1" fontAlgn="auto" latinLnBrk="0" hangingPunct="1">
              <a:lnSpc>
                <a:spcPct val="100000"/>
              </a:lnSpc>
              <a:spcBef>
                <a:spcPts val="0"/>
              </a:spcBef>
              <a:spcAft>
                <a:spcPts val="0"/>
              </a:spcAft>
              <a:buClrTx/>
              <a:buSzTx/>
              <a:buFontTx/>
              <a:buNone/>
              <a:tabLst/>
              <a:defRPr/>
            </a:pPr>
            <a:r>
              <a:rPr lang="en-US" sz="1400" b="0" kern="0" dirty="0">
                <a:solidFill>
                  <a:schemeClr val="bg2"/>
                </a:solidFill>
                <a:latin typeface="Arial" panose="020B0604020202020204" pitchFamily="34" charset="0"/>
                <a:cs typeface="Arial" panose="020B0604020202020204" pitchFamily="34" charset="0"/>
              </a:rPr>
              <a:t>Join online classes for all levels &amp; abilities, led by specially trained instructors 7 days a week</a:t>
            </a:r>
            <a:endParaRPr kumimoji="0" lang="en-US" sz="14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E3F45E8-477F-3985-FB9A-5D9F8EFDE88F}"/>
              </a:ext>
            </a:extLst>
          </p:cNvPr>
          <p:cNvSpPr txBox="1"/>
          <p:nvPr/>
        </p:nvSpPr>
        <p:spPr>
          <a:xfrm>
            <a:off x="6918383" y="2848237"/>
            <a:ext cx="4236675" cy="800219"/>
          </a:xfrm>
          <a:prstGeom prst="rect">
            <a:avLst/>
          </a:prstGeom>
          <a:noFill/>
        </p:spPr>
        <p:txBody>
          <a:bodyPr wrap="square">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SilverSneakers On-Demand</a:t>
            </a:r>
          </a:p>
          <a:p>
            <a:pPr marL="0" marR="0" lvl="0" indent="0" defTabSz="609539" eaLnBrk="1" fontAlgn="auto" latinLnBrk="0" hangingPunct="1">
              <a:lnSpc>
                <a:spcPct val="100000"/>
              </a:lnSpc>
              <a:spcBef>
                <a:spcPts val="0"/>
              </a:spcBef>
              <a:spcAft>
                <a:spcPts val="0"/>
              </a:spcAft>
              <a:buClrTx/>
              <a:buSzTx/>
              <a:buFontTx/>
              <a:buNone/>
              <a:tabLst/>
              <a:defRPr/>
            </a:pPr>
            <a:r>
              <a:rPr lang="en-US" sz="1400" kern="0" dirty="0">
                <a:solidFill>
                  <a:schemeClr val="bg2"/>
                </a:solidFill>
                <a:latin typeface="Arial" panose="020B0604020202020204" pitchFamily="34" charset="0"/>
                <a:cs typeface="Arial" panose="020B0604020202020204" pitchFamily="34" charset="0"/>
              </a:rPr>
              <a:t>Get access to h</a:t>
            </a:r>
            <a:r>
              <a:rPr lang="en-US" sz="1400" b="0" kern="0" dirty="0">
                <a:solidFill>
                  <a:schemeClr val="bg2"/>
                </a:solidFill>
                <a:latin typeface="Arial" panose="020B0604020202020204" pitchFamily="34" charset="0"/>
                <a:cs typeface="Arial" panose="020B0604020202020204" pitchFamily="34" charset="0"/>
              </a:rPr>
              <a:t>undreds of workout videos and workshops that you can view as often as you like</a:t>
            </a:r>
            <a:endParaRPr kumimoji="0" lang="en-US" sz="14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019A9B8-E287-FBBB-6F65-93C9A4AFBE35}"/>
              </a:ext>
            </a:extLst>
          </p:cNvPr>
          <p:cNvSpPr txBox="1"/>
          <p:nvPr/>
        </p:nvSpPr>
        <p:spPr>
          <a:xfrm>
            <a:off x="6906403" y="3930587"/>
            <a:ext cx="5008100" cy="1015663"/>
          </a:xfrm>
          <a:prstGeom prst="rect">
            <a:avLst/>
          </a:prstGeom>
          <a:noFill/>
        </p:spPr>
        <p:txBody>
          <a:bodyPr wrap="square">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75C9"/>
                </a:solidFill>
                <a:effectLst/>
                <a:uLnTx/>
                <a:uFillTx/>
                <a:latin typeface="Arial" panose="020B0604020202020204" pitchFamily="34" charset="0"/>
                <a:cs typeface="Arial" panose="020B0604020202020204" pitchFamily="34" charset="0"/>
              </a:rPr>
              <a:t>SilverSneakers GO </a:t>
            </a:r>
            <a:r>
              <a:rPr lang="en-US" b="1" kern="0" dirty="0">
                <a:solidFill>
                  <a:srgbClr val="0075C9"/>
                </a:solidFill>
                <a:latin typeface="Arial" panose="020B0604020202020204" pitchFamily="34" charset="0"/>
                <a:cs typeface="Arial" panose="020B0604020202020204" pitchFamily="34" charset="0"/>
              </a:rPr>
              <a:t>mobile app</a:t>
            </a:r>
            <a:endParaRPr kumimoji="0" lang="en-US" b="1" i="0" u="none" strike="noStrike" kern="0" cap="none" spc="0" normalizeH="0" baseline="0" noProof="0" dirty="0">
              <a:ln>
                <a:noFill/>
              </a:ln>
              <a:solidFill>
                <a:srgbClr val="0075C9"/>
              </a:solidFill>
              <a:effectLst/>
              <a:uLnTx/>
              <a:uFillTx/>
              <a:latin typeface="Arial" panose="020B0604020202020204" pitchFamily="34" charset="0"/>
              <a:cs typeface="Arial" panose="020B0604020202020204" pitchFamily="34" charset="0"/>
            </a:endParaRPr>
          </a:p>
          <a:p>
            <a:pPr marL="0" marR="0" lvl="0" indent="0" defTabSz="609539" eaLnBrk="1" fontAlgn="auto" latinLnBrk="0" hangingPunct="1">
              <a:lnSpc>
                <a:spcPct val="100000"/>
              </a:lnSpc>
              <a:spcBef>
                <a:spcPts val="0"/>
              </a:spcBef>
              <a:spcAft>
                <a:spcPts val="0"/>
              </a:spcAft>
              <a:buClrTx/>
              <a:buSzTx/>
              <a:buFontTx/>
              <a:buNone/>
              <a:tabLst/>
              <a:defRPr/>
            </a:pPr>
            <a:r>
              <a:rPr lang="en-US" sz="1400" b="0" kern="0" dirty="0">
                <a:solidFill>
                  <a:schemeClr val="bg2"/>
                </a:solidFill>
                <a:latin typeface="Arial" panose="020B0604020202020204" pitchFamily="34" charset="0"/>
                <a:cs typeface="Arial" panose="020B0604020202020204" pitchFamily="34" charset="0"/>
              </a:rPr>
              <a:t>Download the perfect on-the-go companion that </a:t>
            </a:r>
            <a:br>
              <a:rPr lang="en-US" sz="1400" b="0" kern="0" dirty="0">
                <a:solidFill>
                  <a:schemeClr val="bg2"/>
                </a:solidFill>
                <a:latin typeface="Arial" panose="020B0604020202020204" pitchFamily="34" charset="0"/>
                <a:cs typeface="Arial" panose="020B0604020202020204" pitchFamily="34" charset="0"/>
              </a:rPr>
            </a:br>
            <a:r>
              <a:rPr lang="en-US" sz="1400" b="0" kern="0" dirty="0">
                <a:solidFill>
                  <a:schemeClr val="bg2"/>
                </a:solidFill>
                <a:latin typeface="Arial" panose="020B0604020202020204" pitchFamily="34" charset="0"/>
                <a:cs typeface="Arial" panose="020B0604020202020204" pitchFamily="34" charset="0"/>
              </a:rPr>
              <a:t>offers personalized resources, adjustable </a:t>
            </a:r>
            <a:br>
              <a:rPr lang="en-US" sz="1400" b="0" kern="0" dirty="0">
                <a:solidFill>
                  <a:schemeClr val="bg2"/>
                </a:solidFill>
                <a:latin typeface="Arial" panose="020B0604020202020204" pitchFamily="34" charset="0"/>
                <a:cs typeface="Arial" panose="020B0604020202020204" pitchFamily="34" charset="0"/>
              </a:rPr>
            </a:br>
            <a:r>
              <a:rPr lang="en-US" sz="1400" b="0" kern="0" dirty="0">
                <a:solidFill>
                  <a:schemeClr val="bg2"/>
                </a:solidFill>
                <a:latin typeface="Arial" panose="020B0604020202020204" pitchFamily="34" charset="0"/>
                <a:cs typeface="Arial" panose="020B0604020202020204" pitchFamily="34" charset="0"/>
              </a:rPr>
              <a:t>workout plans and more</a:t>
            </a:r>
            <a:endParaRPr kumimoji="0" lang="en-US" sz="14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pic>
        <p:nvPicPr>
          <p:cNvPr id="21" name="Picture 20" descr="A blue and grey logo&#10;&#10;Description automatically generated">
            <a:extLst>
              <a:ext uri="{FF2B5EF4-FFF2-40B4-BE49-F238E27FC236}">
                <a16:creationId xmlns:a16="http://schemas.microsoft.com/office/drawing/2014/main" id="{31051C8C-0DEE-5313-EFA5-3D15D8DE7729}"/>
              </a:ext>
            </a:extLst>
          </p:cNvPr>
          <p:cNvPicPr>
            <a:picLocks noChangeAspect="1"/>
          </p:cNvPicPr>
          <p:nvPr/>
        </p:nvPicPr>
        <p:blipFill rotWithShape="1">
          <a:blip r:embed="rId3">
            <a:extLst>
              <a:ext uri="{28A0092B-C50C-407E-A947-70E740481C1C}">
                <a14:useLocalDpi xmlns:a14="http://schemas.microsoft.com/office/drawing/2010/main" val="0"/>
              </a:ext>
            </a:extLst>
          </a:blip>
          <a:srcRect l="9331" t="13743" r="11111" b="23730"/>
          <a:stretch/>
        </p:blipFill>
        <p:spPr>
          <a:xfrm>
            <a:off x="9905400" y="5940700"/>
            <a:ext cx="1810888" cy="661720"/>
          </a:xfrm>
          <a:prstGeom prst="rect">
            <a:avLst/>
          </a:prstGeom>
        </p:spPr>
      </p:pic>
      <p:pic>
        <p:nvPicPr>
          <p:cNvPr id="22" name="Picture 21">
            <a:extLst>
              <a:ext uri="{FF2B5EF4-FFF2-40B4-BE49-F238E27FC236}">
                <a16:creationId xmlns:a16="http://schemas.microsoft.com/office/drawing/2014/main" id="{6C85AF47-BC14-4348-7E9A-7B838C3198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2430" y="1781827"/>
            <a:ext cx="734138" cy="734138"/>
          </a:xfrm>
          <a:prstGeom prst="rect">
            <a:avLst/>
          </a:prstGeom>
        </p:spPr>
      </p:pic>
      <p:pic>
        <p:nvPicPr>
          <p:cNvPr id="23" name="Picture 22">
            <a:extLst>
              <a:ext uri="{FF2B5EF4-FFF2-40B4-BE49-F238E27FC236}">
                <a16:creationId xmlns:a16="http://schemas.microsoft.com/office/drawing/2014/main" id="{4E4E1B41-B6CC-DA9F-872F-FD5FCB22879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078143" y="2887748"/>
            <a:ext cx="734138" cy="734138"/>
          </a:xfrm>
          <a:prstGeom prst="rect">
            <a:avLst/>
          </a:prstGeom>
        </p:spPr>
      </p:pic>
      <p:pic>
        <p:nvPicPr>
          <p:cNvPr id="24" name="Picture 23">
            <a:extLst>
              <a:ext uri="{FF2B5EF4-FFF2-40B4-BE49-F238E27FC236}">
                <a16:creationId xmlns:a16="http://schemas.microsoft.com/office/drawing/2014/main" id="{D152E887-5D5F-E1A1-BB43-61EFCC3149F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122896" y="4018007"/>
            <a:ext cx="734138" cy="734138"/>
          </a:xfrm>
          <a:prstGeom prst="rect">
            <a:avLst/>
          </a:prstGeom>
        </p:spPr>
      </p:pic>
      <p:pic>
        <p:nvPicPr>
          <p:cNvPr id="25" name="Picture 24">
            <a:extLst>
              <a:ext uri="{FF2B5EF4-FFF2-40B4-BE49-F238E27FC236}">
                <a16:creationId xmlns:a16="http://schemas.microsoft.com/office/drawing/2014/main" id="{E0620C85-D7BC-3BA4-9B7B-75467E9FE5F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048628" y="1775501"/>
            <a:ext cx="734138" cy="734138"/>
          </a:xfrm>
          <a:prstGeom prst="rect">
            <a:avLst/>
          </a:prstGeom>
        </p:spPr>
      </p:pic>
      <p:pic>
        <p:nvPicPr>
          <p:cNvPr id="26" name="Picture 25">
            <a:extLst>
              <a:ext uri="{FF2B5EF4-FFF2-40B4-BE49-F238E27FC236}">
                <a16:creationId xmlns:a16="http://schemas.microsoft.com/office/drawing/2014/main" id="{DF9B4E51-3EF5-F545-8D55-4AE6F7C2473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67863" y="2935540"/>
            <a:ext cx="734138" cy="734138"/>
          </a:xfrm>
          <a:prstGeom prst="rect">
            <a:avLst/>
          </a:prstGeom>
        </p:spPr>
      </p:pic>
      <p:pic>
        <p:nvPicPr>
          <p:cNvPr id="27" name="Picture 26">
            <a:extLst>
              <a:ext uri="{FF2B5EF4-FFF2-40B4-BE49-F238E27FC236}">
                <a16:creationId xmlns:a16="http://schemas.microsoft.com/office/drawing/2014/main" id="{495E5E34-F9AB-520A-531A-CA78D1CC811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67863" y="4023073"/>
            <a:ext cx="734138" cy="734138"/>
          </a:xfrm>
          <a:prstGeom prst="rect">
            <a:avLst/>
          </a:prstGeom>
        </p:spPr>
      </p:pic>
      <p:sp>
        <p:nvSpPr>
          <p:cNvPr id="31" name="TextBox 30">
            <a:extLst>
              <a:ext uri="{FF2B5EF4-FFF2-40B4-BE49-F238E27FC236}">
                <a16:creationId xmlns:a16="http://schemas.microsoft.com/office/drawing/2014/main" id="{19FA8497-20EA-16B4-B6D5-55BF055B5247}"/>
              </a:ext>
            </a:extLst>
          </p:cNvPr>
          <p:cNvSpPr txBox="1"/>
          <p:nvPr/>
        </p:nvSpPr>
        <p:spPr>
          <a:xfrm>
            <a:off x="648377" y="5278056"/>
            <a:ext cx="4338044" cy="584775"/>
          </a:xfrm>
          <a:prstGeom prst="rect">
            <a:avLst/>
          </a:prstGeom>
          <a:noFill/>
        </p:spPr>
        <p:txBody>
          <a:bodyPr wrap="square" rtlCol="0">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sz="1600" b="1" i="0"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Get Started by creating your FREE online account at SilverSneakers.com</a:t>
            </a:r>
          </a:p>
        </p:txBody>
      </p:sp>
      <p:sp>
        <p:nvSpPr>
          <p:cNvPr id="36" name="TextBox 35">
            <a:extLst>
              <a:ext uri="{FF2B5EF4-FFF2-40B4-BE49-F238E27FC236}">
                <a16:creationId xmlns:a16="http://schemas.microsoft.com/office/drawing/2014/main" id="{74787590-3E3F-7344-901A-680945532F67}"/>
              </a:ext>
            </a:extLst>
          </p:cNvPr>
          <p:cNvSpPr txBox="1"/>
          <p:nvPr/>
        </p:nvSpPr>
        <p:spPr>
          <a:xfrm>
            <a:off x="5297081" y="5278056"/>
            <a:ext cx="5803876" cy="523220"/>
          </a:xfrm>
          <a:prstGeom prst="rect">
            <a:avLst/>
          </a:prstGeom>
          <a:noFill/>
        </p:spPr>
        <p:txBody>
          <a:bodyPr wrap="square" rtlCol="0">
            <a:spAutoFit/>
          </a:bodyPr>
          <a:lstStyle/>
          <a:p>
            <a:r>
              <a:rPr lang="en-US" sz="1400" kern="0" dirty="0">
                <a:solidFill>
                  <a:schemeClr val="bg2"/>
                </a:solidFill>
                <a:latin typeface="Arial" panose="020B0604020202020204" pitchFamily="34" charset="0"/>
                <a:cs typeface="Arial" panose="020B0604020202020204" pitchFamily="34" charset="0"/>
              </a:rPr>
              <a:t>Easily access your 16-digit Member ID, find fitness locations near you, join SilverSneakers LIVE classes, </a:t>
            </a:r>
            <a:r>
              <a:rPr kumimoji="0" lang="en-US" sz="140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and so much more!</a:t>
            </a:r>
            <a:endParaRPr lang="en-US" sz="1400" dirty="0">
              <a:solidFill>
                <a:schemeClr val="bg2"/>
              </a:solidFill>
            </a:endParaRPr>
          </a:p>
        </p:txBody>
      </p:sp>
    </p:spTree>
    <p:extLst>
      <p:ext uri="{BB962C8B-B14F-4D97-AF65-F5344CB8AC3E}">
        <p14:creationId xmlns:p14="http://schemas.microsoft.com/office/powerpoint/2010/main" val="217091835"/>
      </p:ext>
    </p:extLst>
  </p:cSld>
  <p:clrMapOvr>
    <a:masterClrMapping/>
  </p:clrMapOvr>
</p:sld>
</file>

<file path=ppt/theme/theme1.xml><?xml version="1.0" encoding="utf-8"?>
<a:theme xmlns:a="http://schemas.openxmlformats.org/drawingml/2006/main" name="1_Headers + Content Layout">
  <a:themeElements>
    <a:clrScheme name="Tivity Brand">
      <a:dk1>
        <a:srgbClr val="244C59"/>
      </a:dk1>
      <a:lt1>
        <a:srgbClr val="FFFFFF"/>
      </a:lt1>
      <a:dk2>
        <a:srgbClr val="FF3200"/>
      </a:dk2>
      <a:lt2>
        <a:srgbClr val="000000"/>
      </a:lt2>
      <a:accent1>
        <a:srgbClr val="244C59"/>
      </a:accent1>
      <a:accent2>
        <a:srgbClr val="7CDCD5"/>
      </a:accent2>
      <a:accent3>
        <a:srgbClr val="E0C6AD"/>
      </a:accent3>
      <a:accent4>
        <a:srgbClr val="3A6E6B"/>
      </a:accent4>
      <a:accent5>
        <a:srgbClr val="F18A00"/>
      </a:accent5>
      <a:accent6>
        <a:srgbClr val="7E1A02"/>
      </a:accent6>
      <a:hlink>
        <a:srgbClr val="244C59"/>
      </a:hlink>
      <a:folHlink>
        <a:srgbClr val="7CDC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0395F64-9AF0-9240-B83F-37DF5AB4EBBB}" vid="{9A6AF16D-38F1-8D42-B0A5-7E8DC94390C2}"/>
    </a:ext>
  </a:extLst>
</a:theme>
</file>

<file path=ppt/theme/theme2.xml><?xml version="1.0" encoding="utf-8"?>
<a:theme xmlns:a="http://schemas.openxmlformats.org/drawingml/2006/main" name="SilverSneakers Theme">
  <a:themeElements>
    <a:clrScheme name="SilverSneakers 2018c">
      <a:dk1>
        <a:srgbClr val="0074C8"/>
      </a:dk1>
      <a:lt1>
        <a:srgbClr val="FFFEFE"/>
      </a:lt1>
      <a:dk2>
        <a:srgbClr val="E87721"/>
      </a:dk2>
      <a:lt2>
        <a:srgbClr val="000000"/>
      </a:lt2>
      <a:accent1>
        <a:srgbClr val="0074C8"/>
      </a:accent1>
      <a:accent2>
        <a:srgbClr val="006395"/>
      </a:accent2>
      <a:accent3>
        <a:srgbClr val="E87721"/>
      </a:accent3>
      <a:accent4>
        <a:srgbClr val="505050"/>
      </a:accent4>
      <a:accent5>
        <a:srgbClr val="00C0F3"/>
      </a:accent5>
      <a:accent6>
        <a:srgbClr val="EFEFEF"/>
      </a:accent6>
      <a:hlink>
        <a:srgbClr val="E87721"/>
      </a:hlink>
      <a:folHlink>
        <a:srgbClr val="E8772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4594PPT_Wide16x9_0218" id="{EC24004C-923D-8142-A0CE-14278434EE4B}" vid="{C1717760-1479-7E45-9A3E-868B51F41E40}"/>
    </a:ext>
  </a:extLst>
</a:theme>
</file>

<file path=ppt/theme/theme3.xml><?xml version="1.0" encoding="utf-8"?>
<a:theme xmlns:a="http://schemas.openxmlformats.org/drawingml/2006/main" name="2_Headers + Content Layout">
  <a:themeElements>
    <a:clrScheme name="Tivity Brand">
      <a:dk1>
        <a:srgbClr val="244C59"/>
      </a:dk1>
      <a:lt1>
        <a:srgbClr val="FFFFFF"/>
      </a:lt1>
      <a:dk2>
        <a:srgbClr val="FF3200"/>
      </a:dk2>
      <a:lt2>
        <a:srgbClr val="000000"/>
      </a:lt2>
      <a:accent1>
        <a:srgbClr val="244C59"/>
      </a:accent1>
      <a:accent2>
        <a:srgbClr val="7CDCD5"/>
      </a:accent2>
      <a:accent3>
        <a:srgbClr val="E0C6AD"/>
      </a:accent3>
      <a:accent4>
        <a:srgbClr val="3A6E6B"/>
      </a:accent4>
      <a:accent5>
        <a:srgbClr val="F18A00"/>
      </a:accent5>
      <a:accent6>
        <a:srgbClr val="7E1A02"/>
      </a:accent6>
      <a:hlink>
        <a:srgbClr val="244C59"/>
      </a:hlink>
      <a:folHlink>
        <a:srgbClr val="7CDC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0395F64-9AF0-9240-B83F-37DF5AB4EBBB}" vid="{9A6AF16D-38F1-8D42-B0A5-7E8DC94390C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5297A618CC6148A2FE05BAABC6DD2C" ma:contentTypeVersion="15" ma:contentTypeDescription="Create a new document." ma:contentTypeScope="" ma:versionID="09ff6f125e952679fd68f942a4b06cf8">
  <xsd:schema xmlns:xsd="http://www.w3.org/2001/XMLSchema" xmlns:xs="http://www.w3.org/2001/XMLSchema" xmlns:p="http://schemas.microsoft.com/office/2006/metadata/properties" xmlns:ns1="http://schemas.microsoft.com/sharepoint/v3" xmlns:ns2="5595bdec-d93e-494c-be95-c1d26364b723" xmlns:ns3="2d7942c2-a955-4d47-9a0d-7a99b7b849a1" targetNamespace="http://schemas.microsoft.com/office/2006/metadata/properties" ma:root="true" ma:fieldsID="e087956329512ef0eafc2c396b73e77a" ns1:_="" ns2:_="" ns3:_="">
    <xsd:import namespace="http://schemas.microsoft.com/sharepoint/v3"/>
    <xsd:import namespace="5595bdec-d93e-494c-be95-c1d26364b723"/>
    <xsd:import namespace="2d7942c2-a955-4d47-9a0d-7a99b7b849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1:_ip_UnifiedCompliancePolicyProperties" minOccurs="0"/>
                <xsd:element ref="ns1:_ip_UnifiedCompliancePolicyUIActio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95bdec-d93e-494c-be95-c1d26364b7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7942c2-a955-4d47-9a0d-7a99b7b849a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B95FF48-F221-4222-B98C-C76397A0E2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595bdec-d93e-494c-be95-c1d26364b723"/>
    <ds:schemaRef ds:uri="2d7942c2-a955-4d47-9a0d-7a99b7b849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9F5BF2-C4F2-4D0C-9D61-0E34E4D47A3A}">
  <ds:schemaRefs>
    <ds:schemaRef ds:uri="http://schemas.microsoft.com/sharepoint/v3/contenttype/forms"/>
  </ds:schemaRefs>
</ds:datastoreItem>
</file>

<file path=customXml/itemProps3.xml><?xml version="1.0" encoding="utf-8"?>
<ds:datastoreItem xmlns:ds="http://schemas.openxmlformats.org/officeDocument/2006/customXml" ds:itemID="{7D3C56B8-9443-41A9-A7BC-B05836578C86}">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d7942c2-a955-4d47-9a0d-7a99b7b849a1"/>
    <ds:schemaRef ds:uri="5595bdec-d93e-494c-be95-c1d26364b72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15925</TotalTime>
  <Words>345</Words>
  <Application>Microsoft Macintosh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Narrow</vt:lpstr>
      <vt:lpstr>Calibri</vt:lpstr>
      <vt:lpstr>Calibri Light</vt:lpstr>
      <vt:lpstr>Times New Roman</vt:lpstr>
      <vt:lpstr>1_Headers + Content Layout</vt:lpstr>
      <vt:lpstr>SilverSneakers Theme</vt:lpstr>
      <vt:lpstr>2_Headers + Content Layout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SilverSneakers Program</dc:title>
  <dc:creator>George, Susan</dc:creator>
  <cp:lastModifiedBy>Krynak, Amy</cp:lastModifiedBy>
  <cp:revision>45</cp:revision>
  <dcterms:created xsi:type="dcterms:W3CDTF">2021-05-21T18:05:49Z</dcterms:created>
  <dcterms:modified xsi:type="dcterms:W3CDTF">2024-07-08T20:33:24Z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0x010100995297A618CC6148A2FE05BAABC6DD2C</vt:lpwstr>
  </property>
</Properties>
</file>